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4255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4255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095" y="10414"/>
            <a:ext cx="8931808" cy="11586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1389633"/>
            <a:ext cx="7112000" cy="452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12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7.png"/><Relationship Id="rId4" Type="http://schemas.openxmlformats.org/officeDocument/2006/relationships/image" Target="../media/image12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35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8" Type="http://schemas.openxmlformats.org/officeDocument/2006/relationships/image" Target="../media/image6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1.png"/><Relationship Id="rId4" Type="http://schemas.openxmlformats.org/officeDocument/2006/relationships/image" Target="../media/image12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image" Target="../media/image35.png"/><Relationship Id="rId14" Type="http://schemas.openxmlformats.org/officeDocument/2006/relationships/image" Target="../media/image70.png"/><Relationship Id="rId15" Type="http://schemas.openxmlformats.org/officeDocument/2006/relationships/image" Target="../media/image71.png"/><Relationship Id="rId16" Type="http://schemas.openxmlformats.org/officeDocument/2006/relationships/image" Target="../media/image72.png"/><Relationship Id="rId17" Type="http://schemas.openxmlformats.org/officeDocument/2006/relationships/image" Target="../media/image73.png"/><Relationship Id="rId18" Type="http://schemas.openxmlformats.org/officeDocument/2006/relationships/image" Target="../media/image74.png"/><Relationship Id="rId19" Type="http://schemas.openxmlformats.org/officeDocument/2006/relationships/image" Target="../media/image75.png"/><Relationship Id="rId20" Type="http://schemas.openxmlformats.org/officeDocument/2006/relationships/image" Target="../media/image76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7.png"/><Relationship Id="rId4" Type="http://schemas.openxmlformats.org/officeDocument/2006/relationships/image" Target="../media/image35.png"/><Relationship Id="rId5" Type="http://schemas.openxmlformats.org/officeDocument/2006/relationships/image" Target="../media/image78.png"/><Relationship Id="rId6" Type="http://schemas.openxmlformats.org/officeDocument/2006/relationships/image" Target="../media/image12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3" Type="http://schemas.openxmlformats.org/officeDocument/2006/relationships/image" Target="../media/image85.png"/><Relationship Id="rId14" Type="http://schemas.openxmlformats.org/officeDocument/2006/relationships/image" Target="../media/image86.png"/><Relationship Id="rId15" Type="http://schemas.openxmlformats.org/officeDocument/2006/relationships/image" Target="../media/image87.png"/><Relationship Id="rId16" Type="http://schemas.openxmlformats.org/officeDocument/2006/relationships/image" Target="../media/image88.png"/><Relationship Id="rId17" Type="http://schemas.openxmlformats.org/officeDocument/2006/relationships/image" Target="../media/image89.png"/><Relationship Id="rId18" Type="http://schemas.openxmlformats.org/officeDocument/2006/relationships/image" Target="../media/image90.png"/><Relationship Id="rId19" Type="http://schemas.openxmlformats.org/officeDocument/2006/relationships/image" Target="../media/image91.png"/><Relationship Id="rId20" Type="http://schemas.openxmlformats.org/officeDocument/2006/relationships/image" Target="../media/image92.png"/><Relationship Id="rId21" Type="http://schemas.openxmlformats.org/officeDocument/2006/relationships/image" Target="../media/image93.png"/><Relationship Id="rId22" Type="http://schemas.openxmlformats.org/officeDocument/2006/relationships/image" Target="../media/image94.png"/><Relationship Id="rId23" Type="http://schemas.openxmlformats.org/officeDocument/2006/relationships/image" Target="../media/image95.png"/><Relationship Id="rId24" Type="http://schemas.openxmlformats.org/officeDocument/2006/relationships/image" Target="../media/image96.png"/><Relationship Id="rId25" Type="http://schemas.openxmlformats.org/officeDocument/2006/relationships/image" Target="../media/image97.png"/><Relationship Id="rId26" Type="http://schemas.openxmlformats.org/officeDocument/2006/relationships/image" Target="../media/image98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2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0" Type="http://schemas.openxmlformats.org/officeDocument/2006/relationships/image" Target="../media/image111.png"/><Relationship Id="rId11" Type="http://schemas.openxmlformats.org/officeDocument/2006/relationships/image" Target="../media/image112.png"/><Relationship Id="rId12" Type="http://schemas.openxmlformats.org/officeDocument/2006/relationships/image" Target="../media/image113.png"/><Relationship Id="rId13" Type="http://schemas.openxmlformats.org/officeDocument/2006/relationships/image" Target="../media/image114.png"/><Relationship Id="rId14" Type="http://schemas.openxmlformats.org/officeDocument/2006/relationships/image" Target="../media/image115.png"/><Relationship Id="rId15" Type="http://schemas.openxmlformats.org/officeDocument/2006/relationships/image" Target="../media/image116.png"/><Relationship Id="rId16" Type="http://schemas.openxmlformats.org/officeDocument/2006/relationships/image" Target="../media/image117.png"/><Relationship Id="rId17" Type="http://schemas.openxmlformats.org/officeDocument/2006/relationships/image" Target="../media/image118.png"/><Relationship Id="rId18" Type="http://schemas.openxmlformats.org/officeDocument/2006/relationships/image" Target="../media/image119.png"/><Relationship Id="rId19" Type="http://schemas.openxmlformats.org/officeDocument/2006/relationships/image" Target="../media/image120.png"/><Relationship Id="rId20" Type="http://schemas.openxmlformats.org/officeDocument/2006/relationships/image" Target="../media/image121.png"/><Relationship Id="rId21" Type="http://schemas.openxmlformats.org/officeDocument/2006/relationships/image" Target="../media/image122.png"/><Relationship Id="rId22" Type="http://schemas.openxmlformats.org/officeDocument/2006/relationships/image" Target="../media/image123.png"/><Relationship Id="rId23" Type="http://schemas.openxmlformats.org/officeDocument/2006/relationships/image" Target="../media/image124.png"/><Relationship Id="rId24" Type="http://schemas.openxmlformats.org/officeDocument/2006/relationships/image" Target="../media/image125.png"/><Relationship Id="rId25" Type="http://schemas.openxmlformats.org/officeDocument/2006/relationships/image" Target="../media/image126.png"/><Relationship Id="rId26" Type="http://schemas.openxmlformats.org/officeDocument/2006/relationships/image" Target="../media/image127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Relationship Id="rId3" Type="http://schemas.openxmlformats.org/officeDocument/2006/relationships/image" Target="../media/image128.png"/><Relationship Id="rId4" Type="http://schemas.openxmlformats.org/officeDocument/2006/relationships/image" Target="../media/image105.png"/><Relationship Id="rId5" Type="http://schemas.openxmlformats.org/officeDocument/2006/relationships/image" Target="../media/image129.png"/><Relationship Id="rId6" Type="http://schemas.openxmlformats.org/officeDocument/2006/relationships/image" Target="../media/image107.png"/><Relationship Id="rId7" Type="http://schemas.openxmlformats.org/officeDocument/2006/relationships/image" Target="../media/image130.png"/><Relationship Id="rId8" Type="http://schemas.openxmlformats.org/officeDocument/2006/relationships/image" Target="../media/image109.png"/><Relationship Id="rId9" Type="http://schemas.openxmlformats.org/officeDocument/2006/relationships/image" Target="../media/image131.png"/><Relationship Id="rId10" Type="http://schemas.openxmlformats.org/officeDocument/2006/relationships/image" Target="../media/image111.png"/><Relationship Id="rId11" Type="http://schemas.openxmlformats.org/officeDocument/2006/relationships/image" Target="../media/image132.png"/><Relationship Id="rId12" Type="http://schemas.openxmlformats.org/officeDocument/2006/relationships/image" Target="../media/image113.png"/><Relationship Id="rId13" Type="http://schemas.openxmlformats.org/officeDocument/2006/relationships/image" Target="../media/image133.png"/><Relationship Id="rId14" Type="http://schemas.openxmlformats.org/officeDocument/2006/relationships/image" Target="../media/image115.png"/><Relationship Id="rId15" Type="http://schemas.openxmlformats.org/officeDocument/2006/relationships/image" Target="../media/image134.png"/><Relationship Id="rId16" Type="http://schemas.openxmlformats.org/officeDocument/2006/relationships/image" Target="../media/image117.png"/><Relationship Id="rId17" Type="http://schemas.openxmlformats.org/officeDocument/2006/relationships/image" Target="../media/image135.png"/><Relationship Id="rId18" Type="http://schemas.openxmlformats.org/officeDocument/2006/relationships/image" Target="../media/image119.png"/><Relationship Id="rId19" Type="http://schemas.openxmlformats.org/officeDocument/2006/relationships/image" Target="../media/image136.png"/><Relationship Id="rId20" Type="http://schemas.openxmlformats.org/officeDocument/2006/relationships/image" Target="../media/image137.png"/><Relationship Id="rId21" Type="http://schemas.openxmlformats.org/officeDocument/2006/relationships/image" Target="../media/image121.png"/><Relationship Id="rId22" Type="http://schemas.openxmlformats.org/officeDocument/2006/relationships/image" Target="../media/image138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Relationship Id="rId3" Type="http://schemas.openxmlformats.org/officeDocument/2006/relationships/image" Target="../media/image140.png"/><Relationship Id="rId4" Type="http://schemas.openxmlformats.org/officeDocument/2006/relationships/image" Target="../media/image141.png"/><Relationship Id="rId5" Type="http://schemas.openxmlformats.org/officeDocument/2006/relationships/image" Target="../media/image142.png"/><Relationship Id="rId6" Type="http://schemas.openxmlformats.org/officeDocument/2006/relationships/image" Target="../media/image143.png"/><Relationship Id="rId7" Type="http://schemas.openxmlformats.org/officeDocument/2006/relationships/image" Target="../media/image144.png"/><Relationship Id="rId8" Type="http://schemas.openxmlformats.org/officeDocument/2006/relationships/image" Target="../media/image145.png"/><Relationship Id="rId9" Type="http://schemas.openxmlformats.org/officeDocument/2006/relationships/image" Target="../media/image146.png"/><Relationship Id="rId10" Type="http://schemas.openxmlformats.org/officeDocument/2006/relationships/image" Target="../media/image147.png"/><Relationship Id="rId11" Type="http://schemas.openxmlformats.org/officeDocument/2006/relationships/image" Target="../media/image148.png"/><Relationship Id="rId12" Type="http://schemas.openxmlformats.org/officeDocument/2006/relationships/image" Target="../media/image149.png"/><Relationship Id="rId13" Type="http://schemas.openxmlformats.org/officeDocument/2006/relationships/image" Target="../media/image150.png"/><Relationship Id="rId14" Type="http://schemas.openxmlformats.org/officeDocument/2006/relationships/image" Target="../media/image151.png"/><Relationship Id="rId15" Type="http://schemas.openxmlformats.org/officeDocument/2006/relationships/image" Target="../media/image152.png"/><Relationship Id="rId16" Type="http://schemas.openxmlformats.org/officeDocument/2006/relationships/image" Target="../media/image153.png"/><Relationship Id="rId17" Type="http://schemas.openxmlformats.org/officeDocument/2006/relationships/image" Target="../media/image154.png"/><Relationship Id="rId18" Type="http://schemas.openxmlformats.org/officeDocument/2006/relationships/image" Target="../media/image155.png"/><Relationship Id="rId19" Type="http://schemas.openxmlformats.org/officeDocument/2006/relationships/image" Target="../media/image156.png"/><Relationship Id="rId20" Type="http://schemas.openxmlformats.org/officeDocument/2006/relationships/image" Target="../media/image157.png"/><Relationship Id="rId21" Type="http://schemas.openxmlformats.org/officeDocument/2006/relationships/image" Target="../media/image158.png"/><Relationship Id="rId22" Type="http://schemas.openxmlformats.org/officeDocument/2006/relationships/image" Target="../media/image159.png"/><Relationship Id="rId23" Type="http://schemas.openxmlformats.org/officeDocument/2006/relationships/image" Target="../media/image160.png"/><Relationship Id="rId24" Type="http://schemas.openxmlformats.org/officeDocument/2006/relationships/image" Target="../media/image161.png"/><Relationship Id="rId25" Type="http://schemas.openxmlformats.org/officeDocument/2006/relationships/image" Target="../media/image162.png"/><Relationship Id="rId26" Type="http://schemas.openxmlformats.org/officeDocument/2006/relationships/image" Target="../media/image163.png"/><Relationship Id="rId27" Type="http://schemas.openxmlformats.org/officeDocument/2006/relationships/image" Target="../media/image164.png"/><Relationship Id="rId28" Type="http://schemas.openxmlformats.org/officeDocument/2006/relationships/image" Target="../media/image165.png"/><Relationship Id="rId29" Type="http://schemas.openxmlformats.org/officeDocument/2006/relationships/image" Target="../media/image166.png"/><Relationship Id="rId30" Type="http://schemas.openxmlformats.org/officeDocument/2006/relationships/image" Target="../media/image167.png"/><Relationship Id="rId31" Type="http://schemas.openxmlformats.org/officeDocument/2006/relationships/image" Target="../media/image168.png"/><Relationship Id="rId32" Type="http://schemas.openxmlformats.org/officeDocument/2006/relationships/image" Target="../media/image169.png"/><Relationship Id="rId33" Type="http://schemas.openxmlformats.org/officeDocument/2006/relationships/image" Target="../media/image170.png"/><Relationship Id="rId34" Type="http://schemas.openxmlformats.org/officeDocument/2006/relationships/image" Target="../media/image171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Relationship Id="rId3" Type="http://schemas.openxmlformats.org/officeDocument/2006/relationships/image" Target="../media/image172.png"/><Relationship Id="rId4" Type="http://schemas.openxmlformats.org/officeDocument/2006/relationships/image" Target="../media/image105.png"/><Relationship Id="rId5" Type="http://schemas.openxmlformats.org/officeDocument/2006/relationships/image" Target="../media/image173.png"/><Relationship Id="rId6" Type="http://schemas.openxmlformats.org/officeDocument/2006/relationships/image" Target="../media/image107.png"/><Relationship Id="rId7" Type="http://schemas.openxmlformats.org/officeDocument/2006/relationships/image" Target="../media/image174.png"/><Relationship Id="rId8" Type="http://schemas.openxmlformats.org/officeDocument/2006/relationships/image" Target="../media/image109.png"/><Relationship Id="rId9" Type="http://schemas.openxmlformats.org/officeDocument/2006/relationships/image" Target="../media/image175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6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22" Type="http://schemas.openxmlformats.org/officeDocument/2006/relationships/image" Target="../media/image2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4191000"/>
            <a:ext cx="9144000" cy="2667000"/>
          </a:xfrm>
          <a:custGeom>
            <a:avLst/>
            <a:gdLst/>
            <a:ahLst/>
            <a:cxnLst/>
            <a:rect l="l" t="t" r="r" b="b"/>
            <a:pathLst>
              <a:path w="9144000" h="2667000">
                <a:moveTo>
                  <a:pt x="9144000" y="2666996"/>
                </a:moveTo>
                <a:lnTo>
                  <a:pt x="9144000" y="0"/>
                </a:lnTo>
                <a:lnTo>
                  <a:pt x="0" y="0"/>
                </a:lnTo>
                <a:lnTo>
                  <a:pt x="0" y="2666996"/>
                </a:lnTo>
                <a:lnTo>
                  <a:pt x="9144000" y="2666996"/>
                </a:lnTo>
                <a:close/>
              </a:path>
            </a:pathLst>
          </a:custGeom>
          <a:solidFill>
            <a:srgbClr val="C670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14300" y="0"/>
            <a:ext cx="8789035" cy="4191000"/>
            <a:chOff x="114300" y="0"/>
            <a:chExt cx="8789035" cy="4191000"/>
          </a:xfrm>
        </p:grpSpPr>
        <p:sp>
          <p:nvSpPr>
            <p:cNvPr id="4" name="object 4" descr=""/>
            <p:cNvSpPr/>
            <p:nvPr/>
          </p:nvSpPr>
          <p:spPr>
            <a:xfrm>
              <a:off x="152400" y="228600"/>
              <a:ext cx="8712835" cy="3733800"/>
            </a:xfrm>
            <a:custGeom>
              <a:avLst/>
              <a:gdLst/>
              <a:ahLst/>
              <a:cxnLst/>
              <a:rect l="l" t="t" r="r" b="b"/>
              <a:pathLst>
                <a:path w="8712835" h="3733800">
                  <a:moveTo>
                    <a:pt x="0" y="3733800"/>
                  </a:moveTo>
                  <a:lnTo>
                    <a:pt x="8712708" y="3733800"/>
                  </a:lnTo>
                  <a:lnTo>
                    <a:pt x="8712708" y="0"/>
                  </a:lnTo>
                  <a:lnTo>
                    <a:pt x="0" y="0"/>
                  </a:lnTo>
                  <a:lnTo>
                    <a:pt x="0" y="3733800"/>
                  </a:lnTo>
                  <a:close/>
                </a:path>
              </a:pathLst>
            </a:custGeom>
            <a:ln w="76200">
              <a:solidFill>
                <a:srgbClr val="C670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95400" y="76200"/>
              <a:ext cx="6172200" cy="3962400"/>
            </a:xfrm>
            <a:custGeom>
              <a:avLst/>
              <a:gdLst/>
              <a:ahLst/>
              <a:cxnLst/>
              <a:rect l="l" t="t" r="r" b="b"/>
              <a:pathLst>
                <a:path w="6172200" h="3962400">
                  <a:moveTo>
                    <a:pt x="6172200" y="0"/>
                  </a:moveTo>
                  <a:lnTo>
                    <a:pt x="0" y="0"/>
                  </a:lnTo>
                  <a:lnTo>
                    <a:pt x="0" y="3962400"/>
                  </a:lnTo>
                  <a:lnTo>
                    <a:pt x="6172200" y="3962400"/>
                  </a:lnTo>
                  <a:lnTo>
                    <a:pt x="617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95400" y="76200"/>
              <a:ext cx="6172200" cy="3962400"/>
            </a:xfrm>
            <a:custGeom>
              <a:avLst/>
              <a:gdLst/>
              <a:ahLst/>
              <a:cxnLst/>
              <a:rect l="l" t="t" r="r" b="b"/>
              <a:pathLst>
                <a:path w="6172200" h="3962400">
                  <a:moveTo>
                    <a:pt x="0" y="3962400"/>
                  </a:moveTo>
                  <a:lnTo>
                    <a:pt x="6172200" y="3962400"/>
                  </a:lnTo>
                  <a:lnTo>
                    <a:pt x="6172200" y="0"/>
                  </a:lnTo>
                  <a:lnTo>
                    <a:pt x="0" y="0"/>
                  </a:lnTo>
                  <a:lnTo>
                    <a:pt x="0" y="3962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6255" y="0"/>
              <a:ext cx="3971544" cy="41910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400" y="1905000"/>
              <a:ext cx="2849879" cy="190500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18210" y="4430344"/>
            <a:ext cx="7708900" cy="1946910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12700" marR="5080" indent="1317625">
              <a:lnSpc>
                <a:spcPts val="7200"/>
              </a:lnSpc>
              <a:spcBef>
                <a:spcPts val="925"/>
              </a:spcBef>
            </a:pPr>
            <a:r>
              <a:rPr dirty="0" sz="6600" b="1">
                <a:solidFill>
                  <a:srgbClr val="FFFFFF"/>
                </a:solidFill>
                <a:latin typeface="Arial"/>
                <a:cs typeface="Arial"/>
              </a:rPr>
              <a:t>PYREXIA</a:t>
            </a:r>
            <a:r>
              <a:rPr dirty="0" sz="6600" spc="-2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600" spc="-25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6600" b="1">
                <a:solidFill>
                  <a:srgbClr val="FFFFFF"/>
                </a:solidFill>
                <a:latin typeface="Arial"/>
                <a:cs typeface="Arial"/>
              </a:rPr>
              <a:t>UNKNOWN</a:t>
            </a:r>
            <a:r>
              <a:rPr dirty="0" sz="6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600" spc="-10" b="1">
                <a:solidFill>
                  <a:srgbClr val="FFFFFF"/>
                </a:solidFill>
                <a:latin typeface="Arial"/>
                <a:cs typeface="Arial"/>
              </a:rPr>
              <a:t>ORIGIN</a:t>
            </a:r>
            <a:endParaRPr sz="66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762000" y="5486400"/>
            <a:ext cx="7467600" cy="0"/>
          </a:xfrm>
          <a:custGeom>
            <a:avLst/>
            <a:gdLst/>
            <a:ahLst/>
            <a:cxnLst/>
            <a:rect l="l" t="t" r="r" b="b"/>
            <a:pathLst>
              <a:path w="7467600" h="0">
                <a:moveTo>
                  <a:pt x="0" y="0"/>
                </a:moveTo>
                <a:lnTo>
                  <a:pt x="7467600" y="0"/>
                </a:lnTo>
              </a:path>
            </a:pathLst>
          </a:custGeom>
          <a:ln w="5791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87425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CLASSIFICATION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713" y="1524000"/>
            <a:ext cx="7734284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4255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4197" y="10414"/>
            <a:ext cx="5988685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7290" algn="l"/>
              </a:tabLst>
            </a:pPr>
            <a:r>
              <a:rPr dirty="0" spc="-25"/>
              <a:t>1.</a:t>
            </a:r>
            <a:r>
              <a:rPr dirty="0"/>
              <a:t>	</a:t>
            </a:r>
            <a:r>
              <a:rPr dirty="0" spc="-10"/>
              <a:t>CLASSICAL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304800" y="17526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81000" y="40386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07340" y="1389633"/>
            <a:ext cx="6687184" cy="42856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CLASSIC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PYREXIA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UNKNOWN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ORIGIN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2000">
              <a:latin typeface="Arial"/>
              <a:cs typeface="Arial"/>
            </a:endParaRPr>
          </a:p>
          <a:p>
            <a:pPr marL="437515" indent="-342900">
              <a:lnSpc>
                <a:spcPct val="100000"/>
              </a:lnSpc>
              <a:buFont typeface="Wingdings"/>
              <a:buChar char=""/>
              <a:tabLst>
                <a:tab pos="437515" algn="l"/>
              </a:tabLst>
            </a:pPr>
            <a:r>
              <a:rPr dirty="0" sz="2000" spc="-30">
                <a:solidFill>
                  <a:srgbClr val="17181A"/>
                </a:solidFill>
                <a:latin typeface="Carlito"/>
                <a:cs typeface="Carlito"/>
              </a:rPr>
              <a:t>Temperature </a:t>
            </a: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&gt;38.3°C</a:t>
            </a:r>
            <a:r>
              <a:rPr dirty="0" sz="2000" spc="-65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7181A"/>
                </a:solidFill>
                <a:latin typeface="Carlito"/>
                <a:cs typeface="Carlito"/>
              </a:rPr>
              <a:t>(100.9°F)</a:t>
            </a:r>
            <a:endParaRPr sz="2000">
              <a:latin typeface="Carlito"/>
              <a:cs typeface="Carlito"/>
            </a:endParaRPr>
          </a:p>
          <a:p>
            <a:pPr marL="437515" indent="-342900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437515" algn="l"/>
              </a:tabLst>
            </a:pP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Duration</a:t>
            </a:r>
            <a:r>
              <a:rPr dirty="0" sz="2000" spc="-55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of</a:t>
            </a:r>
            <a:r>
              <a:rPr dirty="0" sz="2000" spc="-50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&gt;3</a:t>
            </a:r>
            <a:r>
              <a:rPr dirty="0" sz="2000" spc="-35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7181A"/>
                </a:solidFill>
                <a:latin typeface="Carlito"/>
                <a:cs typeface="Carlito"/>
              </a:rPr>
              <a:t>weeks</a:t>
            </a:r>
            <a:endParaRPr sz="2000">
              <a:latin typeface="Carlito"/>
              <a:cs typeface="Carlito"/>
            </a:endParaRPr>
          </a:p>
          <a:p>
            <a:pPr marL="437515" indent="-342900">
              <a:lnSpc>
                <a:spcPct val="100000"/>
              </a:lnSpc>
              <a:spcBef>
                <a:spcPts val="250"/>
              </a:spcBef>
              <a:buFont typeface="Wingdings"/>
              <a:buChar char=""/>
              <a:tabLst>
                <a:tab pos="437515" algn="l"/>
              </a:tabLst>
            </a:pPr>
            <a:r>
              <a:rPr dirty="0" sz="2000" spc="-10">
                <a:solidFill>
                  <a:srgbClr val="17181A"/>
                </a:solidFill>
                <a:latin typeface="Carlito"/>
                <a:cs typeface="Carlito"/>
              </a:rPr>
              <a:t>Evaluation</a:t>
            </a:r>
            <a:r>
              <a:rPr dirty="0" sz="2000" spc="-40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of</a:t>
            </a:r>
            <a:r>
              <a:rPr dirty="0" sz="2000" spc="-45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at</a:t>
            </a:r>
            <a:r>
              <a:rPr dirty="0" sz="2000" spc="-20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least</a:t>
            </a:r>
            <a:r>
              <a:rPr dirty="0" sz="2000" spc="-20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3</a:t>
            </a:r>
            <a:r>
              <a:rPr dirty="0" sz="2000" spc="-40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outpatient</a:t>
            </a:r>
            <a:r>
              <a:rPr dirty="0" sz="2000" spc="-30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visits</a:t>
            </a:r>
            <a:r>
              <a:rPr dirty="0" sz="2000" spc="-15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or</a:t>
            </a:r>
            <a:r>
              <a:rPr dirty="0" sz="2000" spc="-35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3</a:t>
            </a:r>
            <a:r>
              <a:rPr dirty="0" sz="2000" spc="-40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days</a:t>
            </a:r>
            <a:r>
              <a:rPr dirty="0" sz="2000" spc="-45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in</a:t>
            </a:r>
            <a:r>
              <a:rPr dirty="0" sz="2000" spc="380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7181A"/>
                </a:solidFill>
                <a:latin typeface="Carlito"/>
                <a:cs typeface="Carlito"/>
              </a:rPr>
              <a:t>hospital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17181A"/>
              </a:buClr>
              <a:buFont typeface="Wingdings"/>
              <a:buChar char=""/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4"/>
              </a:spcBef>
              <a:buClr>
                <a:srgbClr val="17181A"/>
              </a:buClr>
              <a:buFont typeface="Wingdings"/>
              <a:buChar char=""/>
            </a:pPr>
            <a:endParaRPr sz="2000">
              <a:latin typeface="Carlito"/>
              <a:cs typeface="Carlito"/>
            </a:endParaRPr>
          </a:p>
          <a:p>
            <a:pPr marL="88900">
              <a:lnSpc>
                <a:spcPct val="100000"/>
              </a:lnSpc>
            </a:pPr>
            <a:r>
              <a:rPr dirty="0" sz="2000" spc="-10" b="1">
                <a:latin typeface="Arial"/>
                <a:cs typeface="Arial"/>
              </a:rPr>
              <a:t>AETIOLOGIES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2000">
              <a:latin typeface="Arial"/>
              <a:cs typeface="Arial"/>
            </a:endParaRPr>
          </a:p>
          <a:p>
            <a:pPr lvl="1" marL="628015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28015" algn="l"/>
              </a:tabLst>
            </a:pPr>
            <a:r>
              <a:rPr dirty="0" sz="2000" spc="-10">
                <a:solidFill>
                  <a:srgbClr val="17181A"/>
                </a:solidFill>
                <a:latin typeface="Carlito"/>
                <a:cs typeface="Carlito"/>
              </a:rPr>
              <a:t>Infections</a:t>
            </a:r>
            <a:endParaRPr sz="2000">
              <a:latin typeface="Carlito"/>
              <a:cs typeface="Carlito"/>
            </a:endParaRPr>
          </a:p>
          <a:p>
            <a:pPr lvl="1" marL="628015" indent="-457200">
              <a:lnSpc>
                <a:spcPct val="100000"/>
              </a:lnSpc>
              <a:spcBef>
                <a:spcPts val="260"/>
              </a:spcBef>
              <a:buAutoNum type="arabicPeriod"/>
              <a:tabLst>
                <a:tab pos="628015" algn="l"/>
              </a:tabLst>
            </a:pPr>
            <a:r>
              <a:rPr dirty="0" sz="2000" spc="-10">
                <a:solidFill>
                  <a:srgbClr val="17181A"/>
                </a:solidFill>
                <a:latin typeface="Carlito"/>
                <a:cs typeface="Carlito"/>
              </a:rPr>
              <a:t>Malignancies</a:t>
            </a:r>
            <a:endParaRPr sz="2000">
              <a:latin typeface="Carlito"/>
              <a:cs typeface="Carlito"/>
            </a:endParaRPr>
          </a:p>
          <a:p>
            <a:pPr lvl="1" marL="628015" indent="-457200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628015" algn="l"/>
              </a:tabLst>
            </a:pP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Collagen</a:t>
            </a:r>
            <a:r>
              <a:rPr dirty="0" sz="2000" spc="-90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vascular</a:t>
            </a:r>
            <a:r>
              <a:rPr dirty="0" sz="2000" spc="-55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7181A"/>
                </a:solidFill>
                <a:latin typeface="Carlito"/>
                <a:cs typeface="Carlito"/>
              </a:rPr>
              <a:t>disease</a:t>
            </a:r>
            <a:endParaRPr sz="2000">
              <a:latin typeface="Carlito"/>
              <a:cs typeface="Carlito"/>
            </a:endParaRPr>
          </a:p>
          <a:p>
            <a:pPr lvl="1" marL="628015" indent="-45720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628015" algn="l"/>
              </a:tabLst>
            </a:pP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Others</a:t>
            </a:r>
            <a:r>
              <a:rPr dirty="0" sz="2000" spc="-55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/</a:t>
            </a:r>
            <a:r>
              <a:rPr dirty="0" sz="2000" spc="-55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miscellaneous</a:t>
            </a:r>
            <a:r>
              <a:rPr dirty="0" sz="2000" spc="-30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which</a:t>
            </a:r>
            <a:r>
              <a:rPr dirty="0" sz="2000" spc="-60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includes</a:t>
            </a:r>
            <a:r>
              <a:rPr dirty="0" sz="2000" spc="-45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7181A"/>
                </a:solidFill>
                <a:latin typeface="Carlito"/>
                <a:cs typeface="Carlito"/>
              </a:rPr>
              <a:t>drug-induced</a:t>
            </a:r>
            <a:r>
              <a:rPr dirty="0" sz="2000" spc="-85">
                <a:solidFill>
                  <a:srgbClr val="17181A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7181A"/>
                </a:solidFill>
                <a:latin typeface="Carlito"/>
                <a:cs typeface="Carlito"/>
              </a:rPr>
              <a:t>fever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4255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4197" y="10414"/>
            <a:ext cx="5988685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7290" algn="l"/>
              </a:tabLst>
            </a:pPr>
            <a:r>
              <a:rPr dirty="0" spc="-25"/>
              <a:t>1.</a:t>
            </a:r>
            <a:r>
              <a:rPr dirty="0"/>
              <a:t>	</a:t>
            </a:r>
            <a:r>
              <a:rPr dirty="0" spc="-10"/>
              <a:t>CLASSICAL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304800" y="17526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07340" y="1239851"/>
            <a:ext cx="7879080" cy="4107179"/>
          </a:xfrm>
          <a:prstGeom prst="rect">
            <a:avLst/>
          </a:prstGeom>
        </p:spPr>
        <p:txBody>
          <a:bodyPr wrap="square" lIns="0" tIns="162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  <a:tabLst>
                <a:tab pos="405765" algn="l"/>
              </a:tabLst>
            </a:pPr>
            <a:r>
              <a:rPr dirty="0" sz="2000" spc="-25" b="1">
                <a:latin typeface="Arial"/>
                <a:cs typeface="Arial"/>
              </a:rPr>
              <a:t>A.</a:t>
            </a:r>
            <a:r>
              <a:rPr dirty="0" sz="2000" b="1">
                <a:latin typeface="Arial"/>
                <a:cs typeface="Arial"/>
              </a:rPr>
              <a:t>	</a:t>
            </a:r>
            <a:r>
              <a:rPr dirty="0" sz="2000" spc="-10" b="1">
                <a:latin typeface="Arial"/>
                <a:cs typeface="Arial"/>
              </a:rPr>
              <a:t>INFECTIONS</a:t>
            </a:r>
            <a:endParaRPr sz="2000">
              <a:latin typeface="Arial"/>
              <a:cs typeface="Arial"/>
            </a:endParaRPr>
          </a:p>
          <a:p>
            <a:pPr marL="431165" indent="-342265">
              <a:lnSpc>
                <a:spcPct val="100000"/>
              </a:lnSpc>
              <a:spcBef>
                <a:spcPts val="1190"/>
              </a:spcBef>
              <a:buFont typeface="Wingdings"/>
              <a:buChar char=""/>
              <a:tabLst>
                <a:tab pos="431165" algn="l"/>
              </a:tabLst>
            </a:pPr>
            <a:r>
              <a:rPr dirty="0" sz="2000" spc="-10" b="1">
                <a:latin typeface="Carlito"/>
                <a:cs typeface="Carlito"/>
              </a:rPr>
              <a:t>Bacterial</a:t>
            </a:r>
            <a:endParaRPr sz="2000">
              <a:latin typeface="Carlito"/>
              <a:cs typeface="Carlito"/>
            </a:endParaRPr>
          </a:p>
          <a:p>
            <a:pPr marL="438784" marR="5080">
              <a:lnSpc>
                <a:spcPct val="100000"/>
              </a:lnSpc>
              <a:spcBef>
                <a:spcPts val="484"/>
              </a:spcBef>
            </a:pPr>
            <a:r>
              <a:rPr dirty="0" sz="2000">
                <a:latin typeface="Carlito"/>
                <a:cs typeface="Carlito"/>
              </a:rPr>
              <a:t>Abscesses,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tuberculosis,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uncomplicated</a:t>
            </a:r>
            <a:r>
              <a:rPr dirty="0" sz="2000" spc="-8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UTI,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endocarditis,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osteomyelitis, </a:t>
            </a:r>
            <a:r>
              <a:rPr dirty="0" sz="2000">
                <a:latin typeface="Carlito"/>
                <a:cs typeface="Carlito"/>
              </a:rPr>
              <a:t>sinusitis,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prostatitis,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cholecystitis,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empyema,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biliary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tract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infection, </a:t>
            </a:r>
            <a:r>
              <a:rPr dirty="0" sz="2000">
                <a:latin typeface="Carlito"/>
                <a:cs typeface="Carlito"/>
              </a:rPr>
              <a:t>brucellosis,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typhoid,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etc.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431165" algn="l"/>
              </a:tabLst>
            </a:pPr>
            <a:r>
              <a:rPr dirty="0" sz="2000" spc="-10" b="1">
                <a:latin typeface="Carlito"/>
                <a:cs typeface="Carlito"/>
              </a:rPr>
              <a:t>Viral</a:t>
            </a:r>
            <a:endParaRPr sz="2000">
              <a:latin typeface="Carlito"/>
              <a:cs typeface="Carlito"/>
            </a:endParaRPr>
          </a:p>
          <a:p>
            <a:pPr marL="438784">
              <a:lnSpc>
                <a:spcPct val="100000"/>
              </a:lnSpc>
              <a:spcBef>
                <a:spcPts val="480"/>
              </a:spcBef>
            </a:pPr>
            <a:r>
              <a:rPr dirty="0" sz="2000" spc="-10">
                <a:latin typeface="Carlito"/>
                <a:cs typeface="Carlito"/>
              </a:rPr>
              <a:t>Cytomegalovirus,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infectious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mononucleosis,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35">
                <a:latin typeface="Carlito"/>
                <a:cs typeface="Carlito"/>
              </a:rPr>
              <a:t>HIV,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etc.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431165" algn="l"/>
              </a:tabLst>
            </a:pPr>
            <a:r>
              <a:rPr dirty="0" sz="2000" spc="-10" b="1">
                <a:latin typeface="Carlito"/>
                <a:cs typeface="Carlito"/>
              </a:rPr>
              <a:t>Parasites</a:t>
            </a:r>
            <a:endParaRPr sz="2000">
              <a:latin typeface="Carlito"/>
              <a:cs typeface="Carlito"/>
            </a:endParaRPr>
          </a:p>
          <a:p>
            <a:pPr marL="438784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latin typeface="Carlito"/>
                <a:cs typeface="Carlito"/>
              </a:rPr>
              <a:t>Malaria,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toxoplasmosis,</a:t>
            </a:r>
            <a:r>
              <a:rPr dirty="0" sz="2000" spc="-8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leishmaniasis,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etc.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431165" algn="l"/>
              </a:tabLst>
            </a:pPr>
            <a:r>
              <a:rPr dirty="0" sz="2000" spc="-10" b="1">
                <a:latin typeface="Carlito"/>
                <a:cs typeface="Carlito"/>
              </a:rPr>
              <a:t>Fungal</a:t>
            </a:r>
            <a:endParaRPr sz="2000">
              <a:latin typeface="Carlito"/>
              <a:cs typeface="Carlito"/>
            </a:endParaRPr>
          </a:p>
          <a:p>
            <a:pPr marL="438784">
              <a:lnSpc>
                <a:spcPct val="100000"/>
              </a:lnSpc>
              <a:spcBef>
                <a:spcPts val="480"/>
              </a:spcBef>
            </a:pPr>
            <a:r>
              <a:rPr dirty="0" sz="2000" spc="-10">
                <a:latin typeface="Carlito"/>
                <a:cs typeface="Carlito"/>
              </a:rPr>
              <a:t>Histoplasmosis,</a:t>
            </a:r>
            <a:r>
              <a:rPr dirty="0" sz="2000" spc="15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etc.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4800" y="5715000"/>
            <a:ext cx="8534400" cy="646430"/>
          </a:xfrm>
          <a:prstGeom prst="rect">
            <a:avLst/>
          </a:prstGeom>
          <a:solidFill>
            <a:srgbClr val="CAD4DE"/>
          </a:solidFill>
        </p:spPr>
        <p:txBody>
          <a:bodyPr wrap="square" lIns="0" tIns="31750" rIns="0" bIns="0" rtlCol="0" vert="horz">
            <a:spAutoFit/>
          </a:bodyPr>
          <a:lstStyle/>
          <a:p>
            <a:pPr marL="158750" marR="152400" indent="320040">
              <a:lnSpc>
                <a:spcPct val="100000"/>
              </a:lnSpc>
              <a:spcBef>
                <a:spcPts val="250"/>
              </a:spcBef>
            </a:pPr>
            <a:r>
              <a:rPr dirty="0" sz="1800">
                <a:latin typeface="Carlito"/>
                <a:cs typeface="Carlito"/>
              </a:rPr>
              <a:t>As</a:t>
            </a:r>
            <a:r>
              <a:rPr dirty="0" sz="1800" spc="-5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the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duration</a:t>
            </a:r>
            <a:r>
              <a:rPr dirty="0" sz="1800" spc="-50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of</a:t>
            </a:r>
            <a:r>
              <a:rPr dirty="0" sz="1800" spc="-70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fever</a:t>
            </a:r>
            <a:r>
              <a:rPr dirty="0" sz="1800" spc="-50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increases,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infectious</a:t>
            </a:r>
            <a:r>
              <a:rPr dirty="0" sz="1800" spc="-5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etiology</a:t>
            </a:r>
            <a:r>
              <a:rPr dirty="0" sz="1800" spc="-8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decreases</a:t>
            </a:r>
            <a:r>
              <a:rPr dirty="0" sz="1800">
                <a:latin typeface="Carlito"/>
                <a:cs typeface="Carlito"/>
              </a:rPr>
              <a:t>.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Malignancy</a:t>
            </a:r>
            <a:r>
              <a:rPr dirty="0" sz="1800" spc="-60">
                <a:latin typeface="Carlito"/>
                <a:cs typeface="Carlito"/>
              </a:rPr>
              <a:t> </a:t>
            </a:r>
            <a:r>
              <a:rPr dirty="0" sz="1800" spc="-25">
                <a:latin typeface="Carlito"/>
                <a:cs typeface="Carlito"/>
              </a:rPr>
              <a:t>and </a:t>
            </a:r>
            <a:r>
              <a:rPr dirty="0" sz="1800">
                <a:latin typeface="Carlito"/>
                <a:cs typeface="Carlito"/>
              </a:rPr>
              <a:t>factitious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fevers</a:t>
            </a:r>
            <a:r>
              <a:rPr dirty="0" sz="1800" spc="-5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are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more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common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in</a:t>
            </a:r>
            <a:r>
              <a:rPr dirty="0" sz="1800" spc="-5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patients</a:t>
            </a:r>
            <a:r>
              <a:rPr dirty="0" sz="1800" spc="-5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with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prolonged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pyrexia</a:t>
            </a:r>
            <a:r>
              <a:rPr dirty="0" sz="1800" spc="-6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of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unknown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origin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4197" y="10414"/>
            <a:ext cx="5988685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7290" algn="l"/>
              </a:tabLst>
            </a:pPr>
            <a:r>
              <a:rPr dirty="0" spc="-25"/>
              <a:t>1.</a:t>
            </a:r>
            <a:r>
              <a:rPr dirty="0"/>
              <a:t>	</a:t>
            </a:r>
            <a:r>
              <a:rPr dirty="0" spc="-10"/>
              <a:t>CLASSICAL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304800" y="17526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07340" y="1389633"/>
            <a:ext cx="23850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6400" algn="l"/>
              </a:tabLst>
            </a:pPr>
            <a:r>
              <a:rPr dirty="0" sz="2000" spc="-25" b="1">
                <a:latin typeface="Arial"/>
                <a:cs typeface="Arial"/>
              </a:rPr>
              <a:t>B.</a:t>
            </a:r>
            <a:r>
              <a:rPr dirty="0" sz="2000" b="1">
                <a:latin typeface="Arial"/>
                <a:cs typeface="Arial"/>
              </a:rPr>
              <a:t>	</a:t>
            </a:r>
            <a:r>
              <a:rPr dirty="0" sz="2000" spc="-10" b="1">
                <a:latin typeface="Arial"/>
                <a:cs typeface="Arial"/>
              </a:rPr>
              <a:t>MALIGNANCIES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04800" y="2209800"/>
            <a:ext cx="3886200" cy="381000"/>
          </a:xfrm>
          <a:prstGeom prst="rect">
            <a:avLst/>
          </a:prstGeom>
          <a:solidFill>
            <a:srgbClr val="A37879">
              <a:alpha val="47842"/>
            </a:srgbClr>
          </a:solidFill>
        </p:spPr>
        <p:txBody>
          <a:bodyPr wrap="square" lIns="0" tIns="29845" rIns="0" bIns="0" rtlCol="0" vert="horz">
            <a:spAutoFit/>
          </a:bodyPr>
          <a:lstStyle/>
          <a:p>
            <a:pPr marL="1024890">
              <a:lnSpc>
                <a:spcPct val="100000"/>
              </a:lnSpc>
              <a:spcBef>
                <a:spcPts val="235"/>
              </a:spcBef>
            </a:pPr>
            <a:r>
              <a:rPr dirty="0" sz="2000" spc="-10" b="1">
                <a:latin typeface="Carlito"/>
                <a:cs typeface="Carlito"/>
              </a:rPr>
              <a:t>HEMATOLOGICAL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304800" y="2743200"/>
            <a:ext cx="3886200" cy="1323340"/>
          </a:xfrm>
          <a:custGeom>
            <a:avLst/>
            <a:gdLst/>
            <a:ahLst/>
            <a:cxnLst/>
            <a:rect l="l" t="t" r="r" b="b"/>
            <a:pathLst>
              <a:path w="3886200" h="1323339">
                <a:moveTo>
                  <a:pt x="0" y="1322832"/>
                </a:moveTo>
                <a:lnTo>
                  <a:pt x="3886200" y="1322832"/>
                </a:lnTo>
                <a:lnTo>
                  <a:pt x="3886200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ln w="9144">
            <a:solidFill>
              <a:srgbClr val="946C6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96240" y="2760091"/>
            <a:ext cx="225107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56565" indent="-45656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56565" algn="l"/>
              </a:tabLst>
            </a:pPr>
            <a:r>
              <a:rPr dirty="0" sz="2000" spc="-10">
                <a:latin typeface="Carlito"/>
                <a:cs typeface="Carlito"/>
              </a:rPr>
              <a:t>Lymphoma</a:t>
            </a:r>
            <a:endParaRPr sz="2000">
              <a:latin typeface="Carlito"/>
              <a:cs typeface="Carlito"/>
            </a:endParaRPr>
          </a:p>
          <a:p>
            <a:pPr marL="456565" indent="-456565">
              <a:lnSpc>
                <a:spcPct val="100000"/>
              </a:lnSpc>
              <a:buAutoNum type="arabicPeriod"/>
              <a:tabLst>
                <a:tab pos="456565" algn="l"/>
              </a:tabLst>
            </a:pPr>
            <a:r>
              <a:rPr dirty="0" sz="2000">
                <a:latin typeface="Carlito"/>
                <a:cs typeface="Carlito"/>
              </a:rPr>
              <a:t>Chronic</a:t>
            </a:r>
            <a:r>
              <a:rPr dirty="0" sz="2000" spc="-7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leukemia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72000" y="2209800"/>
            <a:ext cx="3886200" cy="381000"/>
          </a:xfrm>
          <a:prstGeom prst="rect">
            <a:avLst/>
          </a:prstGeom>
          <a:solidFill>
            <a:srgbClr val="A37879">
              <a:alpha val="50195"/>
            </a:srgbClr>
          </a:solidFill>
        </p:spPr>
        <p:txBody>
          <a:bodyPr wrap="square" lIns="0" tIns="298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dirty="0" sz="2000" spc="-10" b="1">
                <a:latin typeface="Carlito"/>
                <a:cs typeface="Carlito"/>
              </a:rPr>
              <a:t>NON-HAEMATOLOGICAL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4572000" y="2743200"/>
            <a:ext cx="3886200" cy="1323340"/>
          </a:xfrm>
          <a:custGeom>
            <a:avLst/>
            <a:gdLst/>
            <a:ahLst/>
            <a:cxnLst/>
            <a:rect l="l" t="t" r="r" b="b"/>
            <a:pathLst>
              <a:path w="3886200" h="1323339">
                <a:moveTo>
                  <a:pt x="0" y="1322832"/>
                </a:moveTo>
                <a:lnTo>
                  <a:pt x="3886200" y="1322832"/>
                </a:lnTo>
                <a:lnTo>
                  <a:pt x="3886200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ln w="9144">
            <a:solidFill>
              <a:srgbClr val="946C6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4664075" y="2760091"/>
            <a:ext cx="2289175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57200" algn="l"/>
              </a:tabLst>
            </a:pPr>
            <a:r>
              <a:rPr dirty="0" sz="2000">
                <a:latin typeface="Carlito"/>
                <a:cs typeface="Carlito"/>
              </a:rPr>
              <a:t>Renal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cell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cancer</a:t>
            </a:r>
            <a:endParaRPr sz="2000">
              <a:latin typeface="Carlito"/>
              <a:cs typeface="Carlito"/>
            </a:endParaRPr>
          </a:p>
          <a:p>
            <a:pPr marL="457200" indent="-457200">
              <a:lnSpc>
                <a:spcPct val="100000"/>
              </a:lnSpc>
              <a:buAutoNum type="arabicPeriod"/>
              <a:tabLst>
                <a:tab pos="457200" algn="l"/>
              </a:tabLst>
            </a:pPr>
            <a:r>
              <a:rPr dirty="0" sz="2000" spc="-10">
                <a:latin typeface="Carlito"/>
                <a:cs typeface="Carlito"/>
              </a:rPr>
              <a:t>Pancreatic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cancer</a:t>
            </a:r>
            <a:endParaRPr sz="2000">
              <a:latin typeface="Carlito"/>
              <a:cs typeface="Carlito"/>
            </a:endParaRPr>
          </a:p>
          <a:p>
            <a:pPr marL="457200" indent="-457200">
              <a:lnSpc>
                <a:spcPct val="100000"/>
              </a:lnSpc>
              <a:buAutoNum type="arabicPeriod"/>
              <a:tabLst>
                <a:tab pos="457200" algn="l"/>
              </a:tabLst>
            </a:pPr>
            <a:r>
              <a:rPr dirty="0" sz="2000">
                <a:latin typeface="Carlito"/>
                <a:cs typeface="Carlito"/>
              </a:rPr>
              <a:t>Colon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cancer</a:t>
            </a:r>
            <a:endParaRPr sz="2000">
              <a:latin typeface="Carlito"/>
              <a:cs typeface="Carlito"/>
            </a:endParaRPr>
          </a:p>
          <a:p>
            <a:pPr marL="457200" indent="-457200">
              <a:lnSpc>
                <a:spcPct val="100000"/>
              </a:lnSpc>
              <a:buAutoNum type="arabicPeriod"/>
              <a:tabLst>
                <a:tab pos="457200" algn="l"/>
              </a:tabLst>
            </a:pPr>
            <a:r>
              <a:rPr dirty="0" sz="2000" spc="-10">
                <a:latin typeface="Carlito"/>
                <a:cs typeface="Carlito"/>
              </a:rPr>
              <a:t>Hepatoma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4255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4197" y="10414"/>
            <a:ext cx="5988685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7290" algn="l"/>
              </a:tabLst>
            </a:pPr>
            <a:r>
              <a:rPr dirty="0" spc="-25"/>
              <a:t>1.</a:t>
            </a:r>
            <a:r>
              <a:rPr dirty="0"/>
              <a:t>	</a:t>
            </a:r>
            <a:r>
              <a:rPr dirty="0" spc="-10"/>
              <a:t>CLASSICAL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304800" y="17526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07340" y="1389633"/>
            <a:ext cx="7632065" cy="378967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6400" algn="l"/>
              </a:tabLst>
            </a:pPr>
            <a:r>
              <a:rPr dirty="0" sz="2000" spc="-25" b="1">
                <a:latin typeface="Arial"/>
                <a:cs typeface="Arial"/>
              </a:rPr>
              <a:t>C.</a:t>
            </a:r>
            <a:r>
              <a:rPr dirty="0" sz="2000" b="1">
                <a:latin typeface="Arial"/>
                <a:cs typeface="Arial"/>
              </a:rPr>
              <a:t>	COLLAGEN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VASCULAR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DISEASE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/</a:t>
            </a:r>
            <a:r>
              <a:rPr dirty="0" sz="2000" spc="-10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AUTOIMMUNE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DISEASE</a:t>
            </a:r>
            <a:endParaRPr sz="2000">
              <a:latin typeface="Arial"/>
              <a:cs typeface="Arial"/>
            </a:endParaRPr>
          </a:p>
          <a:p>
            <a:pPr marL="736600" indent="-342900">
              <a:lnSpc>
                <a:spcPct val="100000"/>
              </a:lnSpc>
              <a:spcBef>
                <a:spcPts val="1785"/>
              </a:spcBef>
              <a:buFont typeface="Wingdings"/>
              <a:buChar char=""/>
              <a:tabLst>
                <a:tab pos="736600" algn="l"/>
              </a:tabLst>
            </a:pPr>
            <a:r>
              <a:rPr dirty="0" sz="2000" spc="-25">
                <a:latin typeface="Carlito"/>
                <a:cs typeface="Carlito"/>
              </a:rPr>
              <a:t>Temporal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arthritis</a:t>
            </a:r>
            <a:endParaRPr sz="2000">
              <a:latin typeface="Carlito"/>
              <a:cs typeface="Carlito"/>
            </a:endParaRPr>
          </a:p>
          <a:p>
            <a:pPr marL="736600" indent="-342900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736600" algn="l"/>
              </a:tabLst>
            </a:pPr>
            <a:r>
              <a:rPr dirty="0" sz="2000" spc="-10">
                <a:latin typeface="Carlito"/>
                <a:cs typeface="Carlito"/>
              </a:rPr>
              <a:t>Rheumatoid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arthritis</a:t>
            </a:r>
            <a:endParaRPr sz="2000">
              <a:latin typeface="Carlito"/>
              <a:cs typeface="Carlito"/>
            </a:endParaRPr>
          </a:p>
          <a:p>
            <a:pPr marL="736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736600" algn="l"/>
              </a:tabLst>
            </a:pPr>
            <a:r>
              <a:rPr dirty="0" sz="2000" spc="-10">
                <a:latin typeface="Carlito"/>
                <a:cs typeface="Carlito"/>
              </a:rPr>
              <a:t>Rheumatoid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fever</a:t>
            </a:r>
            <a:endParaRPr sz="2000">
              <a:latin typeface="Carlito"/>
              <a:cs typeface="Carlito"/>
            </a:endParaRPr>
          </a:p>
          <a:p>
            <a:pPr marL="736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736600" algn="l"/>
              </a:tabLst>
            </a:pPr>
            <a:r>
              <a:rPr dirty="0" sz="2000" spc="-10">
                <a:latin typeface="Carlito"/>
                <a:cs typeface="Carlito"/>
              </a:rPr>
              <a:t>Inflammatory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bowel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disease</a:t>
            </a:r>
            <a:endParaRPr sz="2000">
              <a:latin typeface="Carlito"/>
              <a:cs typeface="Carlito"/>
            </a:endParaRPr>
          </a:p>
          <a:p>
            <a:pPr marL="736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736600" algn="l"/>
              </a:tabLst>
            </a:pPr>
            <a:r>
              <a:rPr dirty="0" sz="2000" spc="-10">
                <a:latin typeface="Carlito"/>
                <a:cs typeface="Carlito"/>
              </a:rPr>
              <a:t>Reiter’s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syndrome</a:t>
            </a:r>
            <a:endParaRPr sz="2000">
              <a:latin typeface="Carlito"/>
              <a:cs typeface="Carlito"/>
            </a:endParaRPr>
          </a:p>
          <a:p>
            <a:pPr marL="736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736600" algn="l"/>
              </a:tabLst>
            </a:pPr>
            <a:r>
              <a:rPr dirty="0" sz="2000" spc="-10">
                <a:latin typeface="Carlito"/>
                <a:cs typeface="Carlito"/>
              </a:rPr>
              <a:t>Systemic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lupus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erythematosus</a:t>
            </a:r>
            <a:endParaRPr sz="2000">
              <a:latin typeface="Carlito"/>
              <a:cs typeface="Carlito"/>
            </a:endParaRPr>
          </a:p>
          <a:p>
            <a:pPr marL="736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736600" algn="l"/>
              </a:tabLst>
            </a:pPr>
            <a:r>
              <a:rPr dirty="0" sz="2000" spc="-10">
                <a:latin typeface="Carlito"/>
                <a:cs typeface="Carlito"/>
              </a:rPr>
              <a:t>Polyarthritis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nodosa</a:t>
            </a:r>
            <a:endParaRPr sz="2000">
              <a:latin typeface="Carlito"/>
              <a:cs typeface="Carlito"/>
            </a:endParaRPr>
          </a:p>
          <a:p>
            <a:pPr marL="736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736600" algn="l"/>
              </a:tabLst>
            </a:pPr>
            <a:r>
              <a:rPr dirty="0" sz="2000">
                <a:latin typeface="Carlito"/>
                <a:cs typeface="Carlito"/>
              </a:rPr>
              <a:t>Giant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cell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arthritis</a:t>
            </a:r>
            <a:endParaRPr sz="2000">
              <a:latin typeface="Carlito"/>
              <a:cs typeface="Carlito"/>
            </a:endParaRPr>
          </a:p>
          <a:p>
            <a:pPr marL="736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736600" algn="l"/>
              </a:tabLst>
            </a:pPr>
            <a:r>
              <a:rPr dirty="0" sz="2000" spc="-10">
                <a:latin typeface="Carlito"/>
                <a:cs typeface="Carlito"/>
              </a:rPr>
              <a:t>Kawasaki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disease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4255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4197" y="10414"/>
            <a:ext cx="5988685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7290" algn="l"/>
              </a:tabLst>
            </a:pPr>
            <a:r>
              <a:rPr dirty="0" spc="-25"/>
              <a:t>1.</a:t>
            </a:r>
            <a:r>
              <a:rPr dirty="0"/>
              <a:t>	</a:t>
            </a:r>
            <a:r>
              <a:rPr dirty="0" spc="-10"/>
              <a:t>CLASSICAL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304800" y="17526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04800" y="3810000"/>
            <a:ext cx="8153400" cy="304800"/>
          </a:xfrm>
          <a:custGeom>
            <a:avLst/>
            <a:gdLst/>
            <a:ahLst/>
            <a:cxnLst/>
            <a:rect l="l" t="t" r="r" b="b"/>
            <a:pathLst>
              <a:path w="8153400" h="304800">
                <a:moveTo>
                  <a:pt x="8153400" y="0"/>
                </a:moveTo>
                <a:lnTo>
                  <a:pt x="0" y="0"/>
                </a:lnTo>
                <a:lnTo>
                  <a:pt x="0" y="304800"/>
                </a:lnTo>
                <a:lnTo>
                  <a:pt x="8153400" y="304800"/>
                </a:lnTo>
                <a:lnTo>
                  <a:pt x="8153400" y="0"/>
                </a:lnTo>
                <a:close/>
              </a:path>
            </a:pathLst>
          </a:custGeom>
          <a:solidFill>
            <a:srgbClr val="B1C1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07340" y="1389633"/>
            <a:ext cx="3661410" cy="27686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6400" algn="l"/>
              </a:tabLst>
            </a:pPr>
            <a:r>
              <a:rPr dirty="0" sz="2000" spc="-25" b="1">
                <a:latin typeface="Arial"/>
                <a:cs typeface="Arial"/>
              </a:rPr>
              <a:t>C.</a:t>
            </a:r>
            <a:r>
              <a:rPr dirty="0" sz="2000" b="1">
                <a:latin typeface="Arial"/>
                <a:cs typeface="Arial"/>
              </a:rPr>
              <a:t>	</a:t>
            </a:r>
            <a:r>
              <a:rPr dirty="0" sz="2000" spc="-10" b="1">
                <a:latin typeface="Arial"/>
                <a:cs typeface="Arial"/>
              </a:rPr>
              <a:t>MISCELLANEOUS</a:t>
            </a:r>
            <a:endParaRPr sz="2000">
              <a:latin typeface="Arial"/>
              <a:cs typeface="Arial"/>
            </a:endParaRPr>
          </a:p>
          <a:p>
            <a:pPr marL="736600" indent="-342900">
              <a:lnSpc>
                <a:spcPct val="100000"/>
              </a:lnSpc>
              <a:spcBef>
                <a:spcPts val="1785"/>
              </a:spcBef>
              <a:buFont typeface="Wingdings"/>
              <a:buChar char=""/>
              <a:tabLst>
                <a:tab pos="736600" algn="l"/>
              </a:tabLst>
            </a:pPr>
            <a:r>
              <a:rPr dirty="0" sz="2000" spc="-10">
                <a:latin typeface="Carlito"/>
                <a:cs typeface="Carlito"/>
              </a:rPr>
              <a:t>Hyperthyroidism</a:t>
            </a:r>
            <a:endParaRPr sz="2000">
              <a:latin typeface="Carlito"/>
              <a:cs typeface="Carlito"/>
            </a:endParaRPr>
          </a:p>
          <a:p>
            <a:pPr marL="736600" indent="-342900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736600" algn="l"/>
              </a:tabLst>
            </a:pPr>
            <a:r>
              <a:rPr dirty="0" sz="2000">
                <a:latin typeface="Carlito"/>
                <a:cs typeface="Carlito"/>
              </a:rPr>
              <a:t>Alcoholic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hepatitis</a:t>
            </a:r>
            <a:endParaRPr sz="2000">
              <a:latin typeface="Carlito"/>
              <a:cs typeface="Carlito"/>
            </a:endParaRPr>
          </a:p>
          <a:p>
            <a:pPr marL="736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736600" algn="l"/>
              </a:tabLst>
            </a:pPr>
            <a:r>
              <a:rPr dirty="0" sz="2000" spc="-10">
                <a:latin typeface="Carlito"/>
                <a:cs typeface="Carlito"/>
              </a:rPr>
              <a:t>Inflammatory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bowel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disease</a:t>
            </a:r>
            <a:endParaRPr sz="2000">
              <a:latin typeface="Carlito"/>
              <a:cs typeface="Carlito"/>
            </a:endParaRPr>
          </a:p>
          <a:p>
            <a:pPr marL="736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736600" algn="l"/>
              </a:tabLst>
            </a:pPr>
            <a:r>
              <a:rPr dirty="0" sz="2000">
                <a:latin typeface="Carlito"/>
                <a:cs typeface="Carlito"/>
              </a:rPr>
              <a:t>Deep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venous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thrombosis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20"/>
              </a:spcBef>
            </a:pPr>
            <a:endParaRPr sz="2000">
              <a:latin typeface="Carlito"/>
              <a:cs typeface="Carlito"/>
            </a:endParaRPr>
          </a:p>
          <a:p>
            <a:pPr marL="88900">
              <a:lnSpc>
                <a:spcPct val="100000"/>
              </a:lnSpc>
            </a:pPr>
            <a:r>
              <a:rPr dirty="0" sz="2000" spc="-10" b="1">
                <a:latin typeface="Carlito"/>
                <a:cs typeface="Carlito"/>
              </a:rPr>
              <a:t>DRUGS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35940" y="4239539"/>
            <a:ext cx="1466850" cy="207454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1600" spc="-10">
                <a:latin typeface="Carlito"/>
                <a:cs typeface="Carlito"/>
              </a:rPr>
              <a:t>Allopurinol</a:t>
            </a:r>
            <a:endParaRPr sz="16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1600" spc="-10">
                <a:latin typeface="Carlito"/>
                <a:cs typeface="Carlito"/>
              </a:rPr>
              <a:t>Captopril</a:t>
            </a:r>
            <a:endParaRPr sz="16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1600" spc="-10">
                <a:latin typeface="Carlito"/>
                <a:cs typeface="Carlito"/>
              </a:rPr>
              <a:t>Cimetidine</a:t>
            </a:r>
            <a:endParaRPr sz="16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1600" spc="-10">
                <a:latin typeface="Carlito"/>
                <a:cs typeface="Carlito"/>
              </a:rPr>
              <a:t>Clofibrate</a:t>
            </a:r>
            <a:endParaRPr sz="16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1600" spc="-10">
                <a:latin typeface="Carlito"/>
                <a:cs typeface="Carlito"/>
              </a:rPr>
              <a:t>Erythromycin</a:t>
            </a:r>
            <a:endParaRPr sz="16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1600" spc="-10">
                <a:latin typeface="Carlito"/>
                <a:cs typeface="Carlito"/>
              </a:rPr>
              <a:t>Heparin</a:t>
            </a:r>
            <a:endParaRPr sz="16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1600" spc="-10">
                <a:latin typeface="Carlito"/>
                <a:cs typeface="Carlito"/>
              </a:rPr>
              <a:t>Hydralazine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279775" y="4239539"/>
            <a:ext cx="2038985" cy="207454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1600" spc="-10">
                <a:latin typeface="Carlito"/>
                <a:cs typeface="Carlito"/>
              </a:rPr>
              <a:t>Hydrochlorothiazide</a:t>
            </a:r>
            <a:endParaRPr sz="16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1600" spc="-10">
                <a:latin typeface="Carlito"/>
                <a:cs typeface="Carlito"/>
              </a:rPr>
              <a:t>Isoniazid</a:t>
            </a:r>
            <a:endParaRPr sz="16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1600" spc="-10">
                <a:latin typeface="Carlito"/>
                <a:cs typeface="Carlito"/>
              </a:rPr>
              <a:t>Meperidine</a:t>
            </a:r>
            <a:endParaRPr sz="16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1600" spc="-10">
                <a:latin typeface="Carlito"/>
                <a:cs typeface="Carlito"/>
              </a:rPr>
              <a:t>Methydopa</a:t>
            </a:r>
            <a:endParaRPr sz="16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1600" spc="-10">
                <a:latin typeface="Carlito"/>
                <a:cs typeface="Carlito"/>
              </a:rPr>
              <a:t>Nifedipine</a:t>
            </a:r>
            <a:endParaRPr sz="16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1600" spc="-10">
                <a:latin typeface="Carlito"/>
                <a:cs typeface="Carlito"/>
              </a:rPr>
              <a:t>Nitrofurantoin</a:t>
            </a:r>
            <a:endParaRPr sz="16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1600" spc="-10">
                <a:latin typeface="Carlito"/>
                <a:cs typeface="Carlito"/>
              </a:rPr>
              <a:t>Penicillin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023228" y="4239539"/>
            <a:ext cx="1496695" cy="90360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1600" spc="-10">
                <a:latin typeface="Carlito"/>
                <a:cs typeface="Carlito"/>
              </a:rPr>
              <a:t>Phenytoin</a:t>
            </a:r>
            <a:endParaRPr sz="16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1600" spc="-10">
                <a:latin typeface="Carlito"/>
                <a:cs typeface="Carlito"/>
              </a:rPr>
              <a:t>Procainamide</a:t>
            </a:r>
            <a:endParaRPr sz="16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1600" spc="-10">
                <a:latin typeface="Carlito"/>
                <a:cs typeface="Carlito"/>
              </a:rPr>
              <a:t>Quinidine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4255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4197" y="10414"/>
            <a:ext cx="5988685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7290" algn="l"/>
              </a:tabLst>
            </a:pPr>
            <a:r>
              <a:rPr dirty="0" spc="-25"/>
              <a:t>1.</a:t>
            </a:r>
            <a:r>
              <a:rPr dirty="0"/>
              <a:t>	</a:t>
            </a:r>
            <a:r>
              <a:rPr dirty="0" spc="-10"/>
              <a:t>CLASSICAL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304800" y="17526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04800" y="1905000"/>
            <a:ext cx="8153400" cy="304800"/>
          </a:xfrm>
          <a:custGeom>
            <a:avLst/>
            <a:gdLst/>
            <a:ahLst/>
            <a:cxnLst/>
            <a:rect l="l" t="t" r="r" b="b"/>
            <a:pathLst>
              <a:path w="8153400" h="304800">
                <a:moveTo>
                  <a:pt x="8153400" y="0"/>
                </a:moveTo>
                <a:lnTo>
                  <a:pt x="0" y="0"/>
                </a:lnTo>
                <a:lnTo>
                  <a:pt x="0" y="304800"/>
                </a:lnTo>
                <a:lnTo>
                  <a:pt x="8153400" y="304800"/>
                </a:lnTo>
                <a:lnTo>
                  <a:pt x="8153400" y="0"/>
                </a:lnTo>
                <a:close/>
              </a:path>
            </a:pathLst>
          </a:custGeom>
          <a:solidFill>
            <a:srgbClr val="B1C1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04800" y="3276600"/>
            <a:ext cx="8153400" cy="304800"/>
          </a:xfrm>
          <a:custGeom>
            <a:avLst/>
            <a:gdLst/>
            <a:ahLst/>
            <a:cxnLst/>
            <a:rect l="l" t="t" r="r" b="b"/>
            <a:pathLst>
              <a:path w="8153400" h="304800">
                <a:moveTo>
                  <a:pt x="8153400" y="0"/>
                </a:moveTo>
                <a:lnTo>
                  <a:pt x="0" y="0"/>
                </a:lnTo>
                <a:lnTo>
                  <a:pt x="0" y="304800"/>
                </a:lnTo>
                <a:lnTo>
                  <a:pt x="8153400" y="304800"/>
                </a:lnTo>
                <a:lnTo>
                  <a:pt x="8153400" y="0"/>
                </a:lnTo>
                <a:close/>
              </a:path>
            </a:pathLst>
          </a:custGeom>
          <a:solidFill>
            <a:srgbClr val="B1C1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07340" y="1389633"/>
            <a:ext cx="3590290" cy="49637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6400" algn="l"/>
              </a:tabLst>
            </a:pPr>
            <a:r>
              <a:rPr dirty="0" sz="2000" spc="-25" b="1">
                <a:latin typeface="Arial"/>
                <a:cs typeface="Arial"/>
              </a:rPr>
              <a:t>C.</a:t>
            </a:r>
            <a:r>
              <a:rPr dirty="0" sz="2000" b="1">
                <a:latin typeface="Arial"/>
                <a:cs typeface="Arial"/>
              </a:rPr>
              <a:t>	</a:t>
            </a:r>
            <a:r>
              <a:rPr dirty="0" sz="2000" spc="-10" b="1">
                <a:latin typeface="Arial"/>
                <a:cs typeface="Arial"/>
              </a:rPr>
              <a:t>MISCELLANEOUS</a:t>
            </a:r>
            <a:endParaRPr sz="20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1785"/>
              </a:spcBef>
            </a:pPr>
            <a:r>
              <a:rPr dirty="0" sz="2000" spc="-10" b="1">
                <a:latin typeface="Carlito"/>
                <a:cs typeface="Carlito"/>
              </a:rPr>
              <a:t>FACTITIOUS</a:t>
            </a:r>
            <a:r>
              <a:rPr dirty="0" sz="2000" spc="-10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FEVER</a:t>
            </a:r>
            <a:endParaRPr sz="2000">
              <a:latin typeface="Carlito"/>
              <a:cs typeface="Carlito"/>
            </a:endParaRPr>
          </a:p>
          <a:p>
            <a:pPr marL="88900" marR="1068705">
              <a:lnSpc>
                <a:spcPct val="120000"/>
              </a:lnSpc>
              <a:spcBef>
                <a:spcPts val="125"/>
              </a:spcBef>
            </a:pPr>
            <a:r>
              <a:rPr dirty="0" sz="2000">
                <a:latin typeface="Carlito"/>
                <a:cs typeface="Carlito"/>
              </a:rPr>
              <a:t>Munchausen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syndrome </a:t>
            </a:r>
            <a:r>
              <a:rPr dirty="0" sz="2000">
                <a:latin typeface="Carlito"/>
                <a:cs typeface="Carlito"/>
              </a:rPr>
              <a:t>Munchausen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by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proxy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000">
              <a:latin typeface="Carlito"/>
              <a:cs typeface="Carlito"/>
            </a:endParaRPr>
          </a:p>
          <a:p>
            <a:pPr marL="88900">
              <a:lnSpc>
                <a:spcPct val="100000"/>
              </a:lnSpc>
            </a:pPr>
            <a:r>
              <a:rPr dirty="0" sz="2000" spc="-20" b="1">
                <a:latin typeface="Carlito"/>
                <a:cs typeface="Carlito"/>
              </a:rPr>
              <a:t>THERMOREGULATORY</a:t>
            </a:r>
            <a:r>
              <a:rPr dirty="0" sz="2000" spc="-35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DISORDER</a:t>
            </a:r>
            <a:endParaRPr sz="2000">
              <a:latin typeface="Carlito"/>
              <a:cs typeface="Carlito"/>
            </a:endParaRPr>
          </a:p>
          <a:p>
            <a:pPr marL="88900">
              <a:lnSpc>
                <a:spcPct val="100000"/>
              </a:lnSpc>
              <a:spcBef>
                <a:spcPts val="1805"/>
              </a:spcBef>
            </a:pPr>
            <a:r>
              <a:rPr dirty="0" sz="2000" spc="-10" b="1">
                <a:latin typeface="Carlito"/>
                <a:cs typeface="Carlito"/>
              </a:rPr>
              <a:t>Central</a:t>
            </a:r>
            <a:endParaRPr sz="2000">
              <a:latin typeface="Carlito"/>
              <a:cs typeface="Carlito"/>
            </a:endParaRPr>
          </a:p>
          <a:p>
            <a:pPr marL="545465" indent="-45656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545465" algn="l"/>
              </a:tabLst>
            </a:pPr>
            <a:r>
              <a:rPr dirty="0" sz="2000">
                <a:latin typeface="Carlito"/>
                <a:cs typeface="Carlito"/>
              </a:rPr>
              <a:t>Brain</a:t>
            </a:r>
            <a:r>
              <a:rPr dirty="0" sz="2000" spc="-8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tumor</a:t>
            </a:r>
            <a:endParaRPr sz="2000">
              <a:latin typeface="Carlito"/>
              <a:cs typeface="Carlito"/>
            </a:endParaRPr>
          </a:p>
          <a:p>
            <a:pPr marL="545465" indent="-45656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545465" algn="l"/>
              </a:tabLst>
            </a:pPr>
            <a:r>
              <a:rPr dirty="0" sz="2000">
                <a:latin typeface="Carlito"/>
                <a:cs typeface="Carlito"/>
              </a:rPr>
              <a:t>Hypothalamic</a:t>
            </a:r>
            <a:r>
              <a:rPr dirty="0" sz="2000" spc="-8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dysfunction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rlito"/>
              <a:cs typeface="Carlito"/>
            </a:endParaRPr>
          </a:p>
          <a:p>
            <a:pPr marL="88900">
              <a:lnSpc>
                <a:spcPct val="100000"/>
              </a:lnSpc>
            </a:pPr>
            <a:r>
              <a:rPr dirty="0" sz="2000" spc="-10" b="1">
                <a:latin typeface="Carlito"/>
                <a:cs typeface="Carlito"/>
              </a:rPr>
              <a:t>Peripheral</a:t>
            </a:r>
            <a:endParaRPr sz="2000">
              <a:latin typeface="Carlito"/>
              <a:cs typeface="Carlito"/>
            </a:endParaRPr>
          </a:p>
          <a:p>
            <a:pPr marL="545465" indent="-45656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545465" algn="l"/>
              </a:tabLst>
            </a:pPr>
            <a:r>
              <a:rPr dirty="0" sz="2000" spc="-10">
                <a:latin typeface="Carlito"/>
                <a:cs typeface="Carlito"/>
              </a:rPr>
              <a:t>Hyperthyroidism</a:t>
            </a:r>
            <a:endParaRPr sz="2000">
              <a:latin typeface="Carlito"/>
              <a:cs typeface="Carlito"/>
            </a:endParaRPr>
          </a:p>
          <a:p>
            <a:pPr marL="545465" indent="-45656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545465" algn="l"/>
              </a:tabLst>
            </a:pPr>
            <a:r>
              <a:rPr dirty="0" sz="2000" spc="-10">
                <a:latin typeface="Carlito"/>
                <a:cs typeface="Carlito"/>
              </a:rPr>
              <a:t>Pheochromocytoma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4255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6091" y="10414"/>
            <a:ext cx="6885305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FEVER </a:t>
            </a:r>
            <a:r>
              <a:rPr dirty="0" spc="-140"/>
              <a:t>PATTERN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59740" y="1845005"/>
            <a:ext cx="7921625" cy="39897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Carlito"/>
              <a:buChar char="•"/>
              <a:tabLst>
                <a:tab pos="354965" algn="l"/>
              </a:tabLst>
            </a:pPr>
            <a:r>
              <a:rPr dirty="0" sz="2000" spc="-10" b="1">
                <a:solidFill>
                  <a:srgbClr val="001F5F"/>
                </a:solidFill>
                <a:latin typeface="Carlito"/>
                <a:cs typeface="Carlito"/>
              </a:rPr>
              <a:t>Intermittent</a:t>
            </a:r>
            <a:r>
              <a:rPr dirty="0" sz="2000" spc="-6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000" spc="-20" b="1">
                <a:solidFill>
                  <a:srgbClr val="001F5F"/>
                </a:solidFill>
                <a:latin typeface="Carlito"/>
                <a:cs typeface="Carlito"/>
              </a:rPr>
              <a:t>Fever</a:t>
            </a:r>
            <a:endParaRPr sz="2000">
              <a:latin typeface="Carlito"/>
              <a:cs typeface="Carlito"/>
            </a:endParaRPr>
          </a:p>
          <a:p>
            <a:pPr lvl="1" marL="706120" indent="-3435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706120" algn="l"/>
              </a:tabLst>
            </a:pPr>
            <a:r>
              <a:rPr dirty="0" sz="2000">
                <a:latin typeface="Carlito"/>
                <a:cs typeface="Carlito"/>
              </a:rPr>
              <a:t>Any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fever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characterized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by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intervals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normal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temperature</a:t>
            </a:r>
            <a:endParaRPr sz="2000">
              <a:latin typeface="Carlito"/>
              <a:cs typeface="Carlito"/>
            </a:endParaRPr>
          </a:p>
          <a:p>
            <a:pPr lvl="1" marL="706120" indent="-343535">
              <a:lnSpc>
                <a:spcPct val="100000"/>
              </a:lnSpc>
              <a:buFont typeface="Wingdings"/>
              <a:buChar char=""/>
              <a:tabLst>
                <a:tab pos="706120" algn="l"/>
              </a:tabLst>
            </a:pPr>
            <a:r>
              <a:rPr dirty="0" sz="2000">
                <a:latin typeface="Carlito"/>
                <a:cs typeface="Carlito"/>
              </a:rPr>
              <a:t>Malaria,</a:t>
            </a:r>
            <a:r>
              <a:rPr dirty="0" sz="2000" spc="-8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pyaemia,</a:t>
            </a:r>
            <a:r>
              <a:rPr dirty="0" sz="2000" spc="-8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septicemia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Carlito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001F5F"/>
                </a:solidFill>
                <a:latin typeface="Carlito"/>
                <a:cs typeface="Carlito"/>
              </a:rPr>
              <a:t>Continuous</a:t>
            </a:r>
            <a:r>
              <a:rPr dirty="0" sz="2000" spc="-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000" spc="-20" b="1">
                <a:solidFill>
                  <a:srgbClr val="001F5F"/>
                </a:solidFill>
                <a:latin typeface="Carlito"/>
                <a:cs typeface="Carlito"/>
              </a:rPr>
              <a:t>Fever</a:t>
            </a:r>
            <a:endParaRPr sz="2000">
              <a:latin typeface="Carlito"/>
              <a:cs typeface="Carlito"/>
            </a:endParaRPr>
          </a:p>
          <a:p>
            <a:pPr lvl="1" marL="724535" marR="5080" indent="-343535">
              <a:lnSpc>
                <a:spcPct val="100000"/>
              </a:lnSpc>
              <a:buFont typeface="Wingdings"/>
              <a:buChar char=""/>
              <a:tabLst>
                <a:tab pos="724535" algn="l"/>
              </a:tabLst>
            </a:pPr>
            <a:r>
              <a:rPr dirty="0" sz="2000" spc="-10">
                <a:latin typeface="Carlito"/>
                <a:cs typeface="Carlito"/>
              </a:rPr>
              <a:t>Temperature</a:t>
            </a:r>
            <a:r>
              <a:rPr dirty="0" sz="2000" spc="260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remains</a:t>
            </a:r>
            <a:r>
              <a:rPr dirty="0" sz="2000" spc="27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above</a:t>
            </a:r>
            <a:r>
              <a:rPr dirty="0" sz="2000" spc="27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normal</a:t>
            </a:r>
            <a:r>
              <a:rPr dirty="0" sz="2000" spc="25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throughout</a:t>
            </a:r>
            <a:r>
              <a:rPr dirty="0" sz="2000" spc="254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the</a:t>
            </a:r>
            <a:r>
              <a:rPr dirty="0" sz="2000" spc="27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day</a:t>
            </a:r>
            <a:r>
              <a:rPr dirty="0" sz="2000" spc="260" b="1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and</a:t>
            </a:r>
            <a:r>
              <a:rPr dirty="0" sz="2000" spc="260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does </a:t>
            </a:r>
            <a:r>
              <a:rPr dirty="0" sz="2000">
                <a:latin typeface="Carlito"/>
                <a:cs typeface="Carlito"/>
              </a:rPr>
              <a:t>not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fluctuate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more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than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1C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in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24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hours</a:t>
            </a:r>
            <a:endParaRPr sz="2000">
              <a:latin typeface="Carlito"/>
              <a:cs typeface="Carlito"/>
            </a:endParaRPr>
          </a:p>
          <a:p>
            <a:pPr lvl="1" marL="724535" indent="-343535">
              <a:lnSpc>
                <a:spcPct val="100000"/>
              </a:lnSpc>
              <a:buFont typeface="Wingdings"/>
              <a:buChar char=""/>
              <a:tabLst>
                <a:tab pos="724535" algn="l"/>
              </a:tabLst>
            </a:pPr>
            <a:r>
              <a:rPr dirty="0" sz="2000">
                <a:latin typeface="Carlito"/>
                <a:cs typeface="Carlito"/>
              </a:rPr>
              <a:t>Lobar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pneumonia,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Typhoid,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Meningitis,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UTI,</a:t>
            </a:r>
            <a:r>
              <a:rPr dirty="0" sz="2000" spc="-10">
                <a:latin typeface="Carlito"/>
                <a:cs typeface="Carlito"/>
              </a:rPr>
              <a:t> Brucellosis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Carlito"/>
              <a:buChar char="•"/>
              <a:tabLst>
                <a:tab pos="354965" algn="l"/>
              </a:tabLst>
            </a:pPr>
            <a:r>
              <a:rPr dirty="0" sz="2000" spc="-10" b="1">
                <a:solidFill>
                  <a:srgbClr val="001F5F"/>
                </a:solidFill>
                <a:latin typeface="Carlito"/>
                <a:cs typeface="Carlito"/>
              </a:rPr>
              <a:t>Remittent</a:t>
            </a:r>
            <a:r>
              <a:rPr dirty="0" sz="2000" spc="-6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Carlito"/>
                <a:cs typeface="Carlito"/>
              </a:rPr>
              <a:t>Fever</a:t>
            </a:r>
            <a:endParaRPr sz="2000">
              <a:latin typeface="Carlito"/>
              <a:cs typeface="Carlito"/>
            </a:endParaRPr>
          </a:p>
          <a:p>
            <a:pPr lvl="1" marL="706120" indent="-343535">
              <a:lnSpc>
                <a:spcPct val="100000"/>
              </a:lnSpc>
              <a:buFont typeface="Wingdings"/>
              <a:buChar char=""/>
              <a:tabLst>
                <a:tab pos="706120" algn="l"/>
              </a:tabLst>
            </a:pPr>
            <a:r>
              <a:rPr dirty="0" sz="2000">
                <a:latin typeface="Carlito"/>
                <a:cs typeface="Carlito"/>
              </a:rPr>
              <a:t>A</a:t>
            </a:r>
            <a:r>
              <a:rPr dirty="0" sz="2000" spc="3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fever</a:t>
            </a:r>
            <a:r>
              <a:rPr dirty="0" sz="2000" spc="31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pattern</a:t>
            </a:r>
            <a:r>
              <a:rPr dirty="0" sz="2000" spc="3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in</a:t>
            </a:r>
            <a:r>
              <a:rPr dirty="0" sz="2000" spc="310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which</a:t>
            </a:r>
            <a:r>
              <a:rPr dirty="0" sz="2000" spc="30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temperature</a:t>
            </a:r>
            <a:r>
              <a:rPr dirty="0" sz="2000" spc="31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varies</a:t>
            </a:r>
            <a:r>
              <a:rPr dirty="0" sz="2000" spc="31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during</a:t>
            </a:r>
            <a:r>
              <a:rPr dirty="0" sz="2000" spc="31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each</a:t>
            </a:r>
            <a:r>
              <a:rPr dirty="0" sz="2000" spc="30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24</a:t>
            </a:r>
            <a:r>
              <a:rPr dirty="0" sz="2000" spc="310" b="1">
                <a:latin typeface="Carlito"/>
                <a:cs typeface="Carlito"/>
              </a:rPr>
              <a:t> </a:t>
            </a:r>
            <a:r>
              <a:rPr dirty="0" sz="2000" spc="-20" b="1">
                <a:latin typeface="Carlito"/>
                <a:cs typeface="Carlito"/>
              </a:rPr>
              <a:t>hour</a:t>
            </a:r>
            <a:endParaRPr sz="2000">
              <a:latin typeface="Carlito"/>
              <a:cs typeface="Carlito"/>
            </a:endParaRPr>
          </a:p>
          <a:p>
            <a:pPr marL="70612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Carlito"/>
                <a:cs typeface="Carlito"/>
              </a:rPr>
              <a:t>period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but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never</a:t>
            </a:r>
            <a:r>
              <a:rPr dirty="0" sz="2000" spc="-5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reaches</a:t>
            </a:r>
            <a:r>
              <a:rPr dirty="0" sz="2000" spc="-45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normal</a:t>
            </a:r>
            <a:r>
              <a:rPr dirty="0" sz="2000" spc="-1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  <a:p>
            <a:pPr lvl="1" marL="706120" indent="-343535">
              <a:lnSpc>
                <a:spcPct val="100000"/>
              </a:lnSpc>
              <a:buFont typeface="Wingdings"/>
              <a:buChar char=""/>
              <a:tabLst>
                <a:tab pos="706120" algn="l"/>
              </a:tabLst>
            </a:pPr>
            <a:r>
              <a:rPr dirty="0" sz="2000">
                <a:latin typeface="Carlito"/>
                <a:cs typeface="Carlito"/>
              </a:rPr>
              <a:t>Enteric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 spc="-35">
                <a:latin typeface="Carlito"/>
                <a:cs typeface="Carlito"/>
              </a:rPr>
              <a:t>Fever,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Bacterial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Endocarditis,</a:t>
            </a:r>
            <a:r>
              <a:rPr dirty="0" sz="2000" spc="-8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Viral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Pneumonia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4255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42669">
              <a:lnSpc>
                <a:spcPct val="100000"/>
              </a:lnSpc>
              <a:spcBef>
                <a:spcPts val="100"/>
              </a:spcBef>
            </a:pPr>
            <a:r>
              <a:rPr dirty="0"/>
              <a:t>FEVER </a:t>
            </a:r>
            <a:r>
              <a:rPr dirty="0" spc="-505"/>
              <a:t>P</a:t>
            </a:r>
            <a:r>
              <a:rPr dirty="0" spc="-495"/>
              <a:t>A</a:t>
            </a:r>
            <a:r>
              <a:rPr dirty="0" spc="5"/>
              <a:t>TTERN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59740" y="1845005"/>
            <a:ext cx="7920990" cy="2770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Carlito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001F5F"/>
                </a:solidFill>
                <a:latin typeface="Carlito"/>
                <a:cs typeface="Carlito"/>
              </a:rPr>
              <a:t>Relapsing</a:t>
            </a:r>
            <a:r>
              <a:rPr dirty="0" sz="2000" spc="-8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000" spc="-20" b="1">
                <a:solidFill>
                  <a:srgbClr val="001F5F"/>
                </a:solidFill>
                <a:latin typeface="Carlito"/>
                <a:cs typeface="Carlito"/>
              </a:rPr>
              <a:t>Fever</a:t>
            </a:r>
            <a:endParaRPr sz="2000">
              <a:latin typeface="Carlito"/>
              <a:cs typeface="Carlito"/>
            </a:endParaRPr>
          </a:p>
          <a:p>
            <a:pPr marL="362585" marR="7620">
              <a:lnSpc>
                <a:spcPct val="100000"/>
              </a:lnSpc>
              <a:spcBef>
                <a:spcPts val="5"/>
              </a:spcBef>
              <a:tabLst>
                <a:tab pos="829310" algn="l"/>
                <a:tab pos="1593215" algn="l"/>
                <a:tab pos="2708910" algn="l"/>
                <a:tab pos="3364229" algn="l"/>
                <a:tab pos="4536440" algn="l"/>
                <a:tab pos="5652135" algn="l"/>
                <a:tab pos="6046470" algn="l"/>
                <a:tab pos="6754495" algn="l"/>
                <a:tab pos="7661275" algn="l"/>
              </a:tabLst>
            </a:pPr>
            <a:r>
              <a:rPr dirty="0" sz="2000" spc="-25">
                <a:latin typeface="Carlito"/>
                <a:cs typeface="Carlito"/>
              </a:rPr>
              <a:t>An</a:t>
            </a:r>
            <a:r>
              <a:rPr dirty="0" sz="2000">
                <a:latin typeface="Carlito"/>
                <a:cs typeface="Carlito"/>
              </a:rPr>
              <a:t>	</a:t>
            </a:r>
            <a:r>
              <a:rPr dirty="0" sz="2000" spc="-20" b="1">
                <a:latin typeface="Carlito"/>
                <a:cs typeface="Carlito"/>
              </a:rPr>
              <a:t>acute</a:t>
            </a:r>
            <a:r>
              <a:rPr dirty="0" sz="2000" b="1">
                <a:latin typeface="Carlito"/>
                <a:cs typeface="Carlito"/>
              </a:rPr>
              <a:t>	</a:t>
            </a:r>
            <a:r>
              <a:rPr dirty="0" sz="2000" spc="-10" b="1">
                <a:latin typeface="Carlito"/>
                <a:cs typeface="Carlito"/>
              </a:rPr>
              <a:t>infection</a:t>
            </a:r>
            <a:r>
              <a:rPr dirty="0" sz="2000" b="1">
                <a:latin typeface="Carlito"/>
                <a:cs typeface="Carlito"/>
              </a:rPr>
              <a:t>	</a:t>
            </a:r>
            <a:r>
              <a:rPr dirty="0" sz="2000" spc="-20" b="1">
                <a:latin typeface="Carlito"/>
                <a:cs typeface="Carlito"/>
              </a:rPr>
              <a:t>with</a:t>
            </a:r>
            <a:r>
              <a:rPr dirty="0" sz="2000" b="1">
                <a:latin typeface="Carlito"/>
                <a:cs typeface="Carlito"/>
              </a:rPr>
              <a:t>	</a:t>
            </a:r>
            <a:r>
              <a:rPr dirty="0" sz="2000" spc="-10" b="1">
                <a:latin typeface="Carlito"/>
                <a:cs typeface="Carlito"/>
              </a:rPr>
              <a:t>recurrent</a:t>
            </a:r>
            <a:r>
              <a:rPr dirty="0" sz="2000" b="1">
                <a:latin typeface="Carlito"/>
                <a:cs typeface="Carlito"/>
              </a:rPr>
              <a:t>	</a:t>
            </a:r>
            <a:r>
              <a:rPr dirty="0" sz="2000" spc="-10" b="1">
                <a:latin typeface="Carlito"/>
                <a:cs typeface="Carlito"/>
              </a:rPr>
              <a:t>episodes</a:t>
            </a:r>
            <a:r>
              <a:rPr dirty="0" sz="2000" b="1">
                <a:latin typeface="Carlito"/>
                <a:cs typeface="Carlito"/>
              </a:rPr>
              <a:t>	</a:t>
            </a:r>
            <a:r>
              <a:rPr dirty="0" sz="2000" spc="-25">
                <a:latin typeface="Carlito"/>
                <a:cs typeface="Carlito"/>
              </a:rPr>
              <a:t>of</a:t>
            </a:r>
            <a:r>
              <a:rPr dirty="0" sz="2000">
                <a:latin typeface="Carlito"/>
                <a:cs typeface="Carlito"/>
              </a:rPr>
              <a:t>	</a:t>
            </a:r>
            <a:r>
              <a:rPr dirty="0" sz="2000" spc="-10">
                <a:latin typeface="Carlito"/>
                <a:cs typeface="Carlito"/>
              </a:rPr>
              <a:t>fever</a:t>
            </a:r>
            <a:r>
              <a:rPr dirty="0" sz="2000">
                <a:latin typeface="Carlito"/>
                <a:cs typeface="Carlito"/>
              </a:rPr>
              <a:t>	</a:t>
            </a:r>
            <a:r>
              <a:rPr dirty="0" sz="2000" spc="-10">
                <a:latin typeface="Carlito"/>
                <a:cs typeface="Carlito"/>
              </a:rPr>
              <a:t>caused</a:t>
            </a:r>
            <a:r>
              <a:rPr dirty="0" sz="2000">
                <a:latin typeface="Carlito"/>
                <a:cs typeface="Carlito"/>
              </a:rPr>
              <a:t>	</a:t>
            </a:r>
            <a:r>
              <a:rPr dirty="0" sz="2000" spc="-40">
                <a:latin typeface="Carlito"/>
                <a:cs typeface="Carlito"/>
              </a:rPr>
              <a:t>by </a:t>
            </a:r>
            <a:r>
              <a:rPr dirty="0" sz="2000" spc="-10">
                <a:latin typeface="Carlito"/>
                <a:cs typeface="Carlito"/>
              </a:rPr>
              <a:t>spirochetes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genus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Borrelia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which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are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borne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by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ticks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or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lice.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Carlito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001F5F"/>
                </a:solidFill>
                <a:latin typeface="Carlito"/>
                <a:cs typeface="Carlito"/>
              </a:rPr>
              <a:t>Undulant</a:t>
            </a:r>
            <a:r>
              <a:rPr dirty="0" sz="2000" spc="-4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000" spc="-20" b="1">
                <a:solidFill>
                  <a:srgbClr val="001F5F"/>
                </a:solidFill>
                <a:latin typeface="Carlito"/>
                <a:cs typeface="Carlito"/>
              </a:rPr>
              <a:t>Fever</a:t>
            </a:r>
            <a:endParaRPr sz="2000">
              <a:latin typeface="Carlito"/>
              <a:cs typeface="Carlito"/>
            </a:endParaRPr>
          </a:p>
          <a:p>
            <a:pPr marL="362585">
              <a:lnSpc>
                <a:spcPct val="100000"/>
              </a:lnSpc>
            </a:pPr>
            <a:r>
              <a:rPr dirty="0" sz="2000">
                <a:latin typeface="Carlito"/>
                <a:cs typeface="Carlito"/>
              </a:rPr>
              <a:t>An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infectious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disease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due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to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bacteria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Brucella.</a:t>
            </a:r>
            <a:endParaRPr sz="2000">
              <a:latin typeface="Carlito"/>
              <a:cs typeface="Carlito"/>
            </a:endParaRPr>
          </a:p>
          <a:p>
            <a:pPr marL="362585" marR="5080">
              <a:lnSpc>
                <a:spcPct val="100000"/>
              </a:lnSpc>
            </a:pPr>
            <a:r>
              <a:rPr dirty="0" sz="2000">
                <a:latin typeface="Carlito"/>
                <a:cs typeface="Carlito"/>
              </a:rPr>
              <a:t>It</a:t>
            </a:r>
            <a:r>
              <a:rPr dirty="0" sz="2000" spc="21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is</a:t>
            </a:r>
            <a:r>
              <a:rPr dirty="0" sz="2000" spc="21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called</a:t>
            </a:r>
            <a:r>
              <a:rPr dirty="0" sz="2000" spc="2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undulant</a:t>
            </a:r>
            <a:r>
              <a:rPr dirty="0" sz="2000" spc="2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because</a:t>
            </a:r>
            <a:r>
              <a:rPr dirty="0" sz="2000" spc="2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2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fever</a:t>
            </a:r>
            <a:r>
              <a:rPr dirty="0" sz="2000" spc="21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is</a:t>
            </a:r>
            <a:r>
              <a:rPr dirty="0" sz="2000" spc="2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typically</a:t>
            </a:r>
            <a:r>
              <a:rPr dirty="0" sz="2000" spc="21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undulant,</a:t>
            </a:r>
            <a:r>
              <a:rPr dirty="0" sz="2000" spc="215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rising</a:t>
            </a:r>
            <a:r>
              <a:rPr dirty="0" sz="2000" spc="204" b="1">
                <a:latin typeface="Carlito"/>
                <a:cs typeface="Carlito"/>
              </a:rPr>
              <a:t> </a:t>
            </a:r>
            <a:r>
              <a:rPr dirty="0" sz="2000" spc="-25" b="1">
                <a:latin typeface="Carlito"/>
                <a:cs typeface="Carlito"/>
              </a:rPr>
              <a:t>and </a:t>
            </a:r>
            <a:r>
              <a:rPr dirty="0" sz="2000" b="1">
                <a:latin typeface="Carlito"/>
                <a:cs typeface="Carlito"/>
              </a:rPr>
              <a:t>falling</a:t>
            </a:r>
            <a:r>
              <a:rPr dirty="0" sz="2000" spc="-5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like</a:t>
            </a:r>
            <a:r>
              <a:rPr dirty="0" sz="2000" spc="-5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a</a:t>
            </a:r>
            <a:r>
              <a:rPr dirty="0" sz="2000" spc="-60" b="1">
                <a:latin typeface="Carlito"/>
                <a:cs typeface="Carlito"/>
              </a:rPr>
              <a:t> </a:t>
            </a:r>
            <a:r>
              <a:rPr dirty="0" sz="2000" spc="-20" b="1">
                <a:latin typeface="Carlito"/>
                <a:cs typeface="Carlito"/>
              </a:rPr>
              <a:t>wave.</a:t>
            </a:r>
            <a:endParaRPr sz="2000">
              <a:latin typeface="Carlito"/>
              <a:cs typeface="Carlito"/>
            </a:endParaRPr>
          </a:p>
          <a:p>
            <a:pPr marL="362585">
              <a:lnSpc>
                <a:spcPct val="100000"/>
              </a:lnSpc>
            </a:pPr>
            <a:r>
              <a:rPr dirty="0" sz="2000">
                <a:latin typeface="Carlito"/>
                <a:cs typeface="Carlito"/>
              </a:rPr>
              <a:t>It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is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also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called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brucellosis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after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its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bacterial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cause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4255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6091" y="10414"/>
            <a:ext cx="6885305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FEVER </a:t>
            </a:r>
            <a:r>
              <a:rPr dirty="0" spc="-140"/>
              <a:t>PATTERN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59740" y="1845005"/>
            <a:ext cx="7920990" cy="2770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Carlito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001F5F"/>
                </a:solidFill>
                <a:latin typeface="Carlito"/>
                <a:cs typeface="Carlito"/>
              </a:rPr>
              <a:t>Relapsing</a:t>
            </a:r>
            <a:r>
              <a:rPr dirty="0" sz="2000" spc="-8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000" spc="-20" b="1">
                <a:solidFill>
                  <a:srgbClr val="001F5F"/>
                </a:solidFill>
                <a:latin typeface="Carlito"/>
                <a:cs typeface="Carlito"/>
              </a:rPr>
              <a:t>Fever</a:t>
            </a:r>
            <a:endParaRPr sz="2000">
              <a:latin typeface="Carlito"/>
              <a:cs typeface="Carlito"/>
            </a:endParaRPr>
          </a:p>
          <a:p>
            <a:pPr marL="362585" marR="6985">
              <a:lnSpc>
                <a:spcPct val="100000"/>
              </a:lnSpc>
              <a:spcBef>
                <a:spcPts val="5"/>
              </a:spcBef>
              <a:tabLst>
                <a:tab pos="838835" algn="l"/>
                <a:tab pos="1603375" algn="l"/>
                <a:tab pos="2704465" algn="l"/>
                <a:tab pos="3353435" algn="l"/>
                <a:tab pos="4518025" algn="l"/>
                <a:tab pos="5622925" algn="l"/>
                <a:tab pos="6026785" algn="l"/>
                <a:tab pos="6743700" algn="l"/>
                <a:tab pos="7658100" algn="l"/>
              </a:tabLst>
            </a:pPr>
            <a:r>
              <a:rPr dirty="0" sz="2000" spc="-25">
                <a:latin typeface="Carlito"/>
                <a:cs typeface="Carlito"/>
              </a:rPr>
              <a:t>An</a:t>
            </a:r>
            <a:r>
              <a:rPr dirty="0" sz="2000">
                <a:latin typeface="Carlito"/>
                <a:cs typeface="Carlito"/>
              </a:rPr>
              <a:t>	</a:t>
            </a:r>
            <a:r>
              <a:rPr dirty="0" sz="2000" spc="-20">
                <a:latin typeface="Carlito"/>
                <a:cs typeface="Carlito"/>
              </a:rPr>
              <a:t>acute</a:t>
            </a:r>
            <a:r>
              <a:rPr dirty="0" sz="2000">
                <a:latin typeface="Carlito"/>
                <a:cs typeface="Carlito"/>
              </a:rPr>
              <a:t>	</a:t>
            </a:r>
            <a:r>
              <a:rPr dirty="0" sz="2000" spc="-10">
                <a:latin typeface="Carlito"/>
                <a:cs typeface="Carlito"/>
              </a:rPr>
              <a:t>infection</a:t>
            </a:r>
            <a:r>
              <a:rPr dirty="0" sz="2000">
                <a:latin typeface="Carlito"/>
                <a:cs typeface="Carlito"/>
              </a:rPr>
              <a:t>	</a:t>
            </a:r>
            <a:r>
              <a:rPr dirty="0" sz="2000" spc="-20">
                <a:latin typeface="Carlito"/>
                <a:cs typeface="Carlito"/>
              </a:rPr>
              <a:t>with</a:t>
            </a:r>
            <a:r>
              <a:rPr dirty="0" sz="2000">
                <a:latin typeface="Carlito"/>
                <a:cs typeface="Carlito"/>
              </a:rPr>
              <a:t>	</a:t>
            </a:r>
            <a:r>
              <a:rPr dirty="0" sz="2000" spc="-10">
                <a:latin typeface="Carlito"/>
                <a:cs typeface="Carlito"/>
              </a:rPr>
              <a:t>recurrent</a:t>
            </a:r>
            <a:r>
              <a:rPr dirty="0" sz="2000">
                <a:latin typeface="Carlito"/>
                <a:cs typeface="Carlito"/>
              </a:rPr>
              <a:t>	</a:t>
            </a:r>
            <a:r>
              <a:rPr dirty="0" sz="2000" spc="-10">
                <a:latin typeface="Carlito"/>
                <a:cs typeface="Carlito"/>
              </a:rPr>
              <a:t>episodes</a:t>
            </a:r>
            <a:r>
              <a:rPr dirty="0" sz="2000">
                <a:latin typeface="Carlito"/>
                <a:cs typeface="Carlito"/>
              </a:rPr>
              <a:t>	</a:t>
            </a:r>
            <a:r>
              <a:rPr dirty="0" sz="2000" spc="-25">
                <a:latin typeface="Carlito"/>
                <a:cs typeface="Carlito"/>
              </a:rPr>
              <a:t>of</a:t>
            </a:r>
            <a:r>
              <a:rPr dirty="0" sz="2000">
                <a:latin typeface="Carlito"/>
                <a:cs typeface="Carlito"/>
              </a:rPr>
              <a:t>	</a:t>
            </a:r>
            <a:r>
              <a:rPr dirty="0" sz="2000" spc="-10">
                <a:latin typeface="Carlito"/>
                <a:cs typeface="Carlito"/>
              </a:rPr>
              <a:t>fever</a:t>
            </a:r>
            <a:r>
              <a:rPr dirty="0" sz="2000">
                <a:latin typeface="Carlito"/>
                <a:cs typeface="Carlito"/>
              </a:rPr>
              <a:t>	</a:t>
            </a:r>
            <a:r>
              <a:rPr dirty="0" sz="2000" spc="-10">
                <a:latin typeface="Carlito"/>
                <a:cs typeface="Carlito"/>
              </a:rPr>
              <a:t>caused</a:t>
            </a:r>
            <a:r>
              <a:rPr dirty="0" sz="2000">
                <a:latin typeface="Carlito"/>
                <a:cs typeface="Carlito"/>
              </a:rPr>
              <a:t>	</a:t>
            </a:r>
            <a:r>
              <a:rPr dirty="0" sz="2000" spc="-25">
                <a:latin typeface="Carlito"/>
                <a:cs typeface="Carlito"/>
              </a:rPr>
              <a:t>by </a:t>
            </a:r>
            <a:r>
              <a:rPr dirty="0" sz="2000" spc="-10">
                <a:latin typeface="Carlito"/>
                <a:cs typeface="Carlito"/>
              </a:rPr>
              <a:t>spirochetes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genus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Borrelia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which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are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borne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by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ticks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or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lice.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Carlito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001F5F"/>
                </a:solidFill>
                <a:latin typeface="Carlito"/>
                <a:cs typeface="Carlito"/>
              </a:rPr>
              <a:t>Undulant</a:t>
            </a:r>
            <a:r>
              <a:rPr dirty="0" sz="2000" spc="-4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000" spc="-20" b="1">
                <a:solidFill>
                  <a:srgbClr val="001F5F"/>
                </a:solidFill>
                <a:latin typeface="Carlito"/>
                <a:cs typeface="Carlito"/>
              </a:rPr>
              <a:t>Fever</a:t>
            </a:r>
            <a:endParaRPr sz="2000">
              <a:latin typeface="Carlito"/>
              <a:cs typeface="Carlito"/>
            </a:endParaRPr>
          </a:p>
          <a:p>
            <a:pPr marL="362585">
              <a:lnSpc>
                <a:spcPct val="100000"/>
              </a:lnSpc>
            </a:pPr>
            <a:r>
              <a:rPr dirty="0" sz="2000">
                <a:latin typeface="Carlito"/>
                <a:cs typeface="Carlito"/>
              </a:rPr>
              <a:t>An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infectious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disease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due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to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bacteria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Brucella.</a:t>
            </a:r>
            <a:endParaRPr sz="2000">
              <a:latin typeface="Carlito"/>
              <a:cs typeface="Carlito"/>
            </a:endParaRPr>
          </a:p>
          <a:p>
            <a:pPr marL="362585" marR="5080">
              <a:lnSpc>
                <a:spcPct val="100000"/>
              </a:lnSpc>
            </a:pPr>
            <a:r>
              <a:rPr dirty="0" sz="2000">
                <a:latin typeface="Carlito"/>
                <a:cs typeface="Carlito"/>
              </a:rPr>
              <a:t>It</a:t>
            </a:r>
            <a:r>
              <a:rPr dirty="0" sz="2000" spc="2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is</a:t>
            </a:r>
            <a:r>
              <a:rPr dirty="0" sz="2000" spc="2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called</a:t>
            </a:r>
            <a:r>
              <a:rPr dirty="0" sz="2000" spc="229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undulant</a:t>
            </a:r>
            <a:r>
              <a:rPr dirty="0" sz="2000" spc="2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because</a:t>
            </a:r>
            <a:r>
              <a:rPr dirty="0" sz="2000" spc="229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2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fever</a:t>
            </a:r>
            <a:r>
              <a:rPr dirty="0" sz="2000" spc="229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is</a:t>
            </a:r>
            <a:r>
              <a:rPr dirty="0" sz="2000" spc="2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typically</a:t>
            </a:r>
            <a:r>
              <a:rPr dirty="0" sz="2000" spc="2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undulant,</a:t>
            </a:r>
            <a:r>
              <a:rPr dirty="0" sz="2000" spc="2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rising</a:t>
            </a:r>
            <a:r>
              <a:rPr dirty="0" sz="2000" spc="240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and </a:t>
            </a:r>
            <a:r>
              <a:rPr dirty="0" sz="2000">
                <a:latin typeface="Carlito"/>
                <a:cs typeface="Carlito"/>
              </a:rPr>
              <a:t>falling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like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wave.</a:t>
            </a:r>
            <a:endParaRPr sz="2000">
              <a:latin typeface="Carlito"/>
              <a:cs typeface="Carlito"/>
            </a:endParaRPr>
          </a:p>
          <a:p>
            <a:pPr marL="362585">
              <a:lnSpc>
                <a:spcPct val="100000"/>
              </a:lnSpc>
            </a:pPr>
            <a:r>
              <a:rPr dirty="0" sz="2000">
                <a:latin typeface="Carlito"/>
                <a:cs typeface="Carlito"/>
              </a:rPr>
              <a:t>It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is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also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called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brucellosis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after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its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bacterial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cause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C67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046" rIns="0" bIns="0" rtlCol="0" vert="horz">
            <a:spAutoFit/>
          </a:bodyPr>
          <a:lstStyle/>
          <a:p>
            <a:pPr marL="1551305">
              <a:lnSpc>
                <a:spcPct val="100000"/>
              </a:lnSpc>
              <a:spcBef>
                <a:spcPts val="100"/>
              </a:spcBef>
            </a:pPr>
            <a:r>
              <a:rPr dirty="0" sz="6000" spc="-10"/>
              <a:t>INTRODUCTION</a:t>
            </a:r>
            <a:endParaRPr sz="6000"/>
          </a:p>
        </p:txBody>
      </p:sp>
      <p:sp>
        <p:nvSpPr>
          <p:cNvPr id="4" name="object 4" descr=""/>
          <p:cNvSpPr/>
          <p:nvPr/>
        </p:nvSpPr>
        <p:spPr>
          <a:xfrm>
            <a:off x="304800" y="18288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9C5252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07340" y="1473453"/>
            <a:ext cx="7326630" cy="12369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BODY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TEMPERATURE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Arial"/>
              <a:cs typeface="Arial"/>
            </a:endParaRPr>
          </a:p>
          <a:p>
            <a:pPr marL="88900" marR="5080">
              <a:lnSpc>
                <a:spcPct val="100000"/>
              </a:lnSpc>
            </a:pPr>
            <a:r>
              <a:rPr dirty="0" sz="2000">
                <a:latin typeface="Carlito"/>
                <a:cs typeface="Carlito"/>
              </a:rPr>
              <a:t>Body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temperature</a:t>
            </a:r>
            <a:r>
              <a:rPr dirty="0" sz="2000" spc="-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is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normally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maintained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within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range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37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–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38°c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50">
                <a:latin typeface="Carlito"/>
                <a:cs typeface="Carlito"/>
              </a:rPr>
              <a:t>, </a:t>
            </a:r>
            <a:r>
              <a:rPr dirty="0" sz="2000">
                <a:latin typeface="Carlito"/>
                <a:cs typeface="Carlito"/>
              </a:rPr>
              <a:t>normal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body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temperature</a:t>
            </a:r>
            <a:r>
              <a:rPr dirty="0" sz="2000" spc="-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is</a:t>
            </a:r>
            <a:r>
              <a:rPr dirty="0" sz="2000" spc="-10">
                <a:latin typeface="Carlito"/>
                <a:cs typeface="Carlito"/>
              </a:rPr>
              <a:t> generally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considered</a:t>
            </a:r>
            <a:r>
              <a:rPr dirty="0" sz="2000" spc="409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to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be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37°c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5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2299" y="4343400"/>
            <a:ext cx="2738608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6091" y="10414"/>
            <a:ext cx="6885305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FEVER </a:t>
            </a:r>
            <a:r>
              <a:rPr dirty="0" spc="-140"/>
              <a:t>PATTERN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7318066" cy="42262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DC9E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4943" y="10414"/>
            <a:ext cx="6967220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7925" algn="l"/>
              </a:tabLst>
            </a:pPr>
            <a:r>
              <a:rPr dirty="0" spc="-25"/>
              <a:t>2.</a:t>
            </a:r>
            <a:r>
              <a:rPr dirty="0"/>
              <a:t>	</a:t>
            </a:r>
            <a:r>
              <a:rPr dirty="0" spc="-10"/>
              <a:t>NOSOCOMIAL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304800" y="17526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07340" y="1389633"/>
            <a:ext cx="7772400" cy="4887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NOSOCOMIAL</a:t>
            </a:r>
            <a:r>
              <a:rPr dirty="0" sz="2000" spc="-10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PYREXIA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UNKNOWN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ORIGIN</a:t>
            </a:r>
            <a:endParaRPr sz="2000">
              <a:latin typeface="Arial"/>
              <a:cs typeface="Arial"/>
            </a:endParaRPr>
          </a:p>
          <a:p>
            <a:pPr marL="436245" indent="-342900">
              <a:lnSpc>
                <a:spcPct val="100000"/>
              </a:lnSpc>
              <a:spcBef>
                <a:spcPts val="1785"/>
              </a:spcBef>
              <a:buFont typeface="Wingdings"/>
              <a:buChar char=""/>
              <a:tabLst>
                <a:tab pos="436245" algn="l"/>
              </a:tabLst>
            </a:pPr>
            <a:r>
              <a:rPr dirty="0" sz="2000" spc="-25">
                <a:solidFill>
                  <a:srgbClr val="1F2022"/>
                </a:solidFill>
                <a:latin typeface="Carlito"/>
                <a:cs typeface="Carlito"/>
              </a:rPr>
              <a:t>Temperature</a:t>
            </a:r>
            <a:r>
              <a:rPr dirty="0" sz="2000" spc="-2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&gt;</a:t>
            </a:r>
            <a:r>
              <a:rPr dirty="0" sz="2000" spc="-2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38.3°C</a:t>
            </a:r>
            <a:endParaRPr sz="2000">
              <a:latin typeface="Carlito"/>
              <a:cs typeface="Carlito"/>
            </a:endParaRPr>
          </a:p>
          <a:p>
            <a:pPr marL="436245" indent="-342900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436245" algn="l"/>
              </a:tabLst>
            </a:pP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Patient</a:t>
            </a:r>
            <a:r>
              <a:rPr dirty="0" sz="2000" spc="-1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hospitalized</a:t>
            </a:r>
            <a:r>
              <a:rPr dirty="0" sz="2000" spc="-3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≥</a:t>
            </a:r>
            <a:r>
              <a:rPr dirty="0" sz="2000" spc="-3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24</a:t>
            </a:r>
            <a:r>
              <a:rPr dirty="0" sz="2000" spc="-5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hours</a:t>
            </a:r>
            <a:r>
              <a:rPr dirty="0" sz="2000" spc="-5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but</a:t>
            </a:r>
            <a:r>
              <a:rPr dirty="0" sz="2000" spc="-4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no</a:t>
            </a:r>
            <a:r>
              <a:rPr dirty="0" sz="2000" spc="-5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fever</a:t>
            </a:r>
            <a:r>
              <a:rPr dirty="0" sz="2000" spc="-3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or</a:t>
            </a:r>
            <a:r>
              <a:rPr dirty="0" sz="2000" spc="-5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incubating</a:t>
            </a:r>
            <a:r>
              <a:rPr dirty="0" sz="2000" spc="-3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on</a:t>
            </a:r>
            <a:r>
              <a:rPr dirty="0" sz="2000" spc="-6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admission</a:t>
            </a:r>
            <a:endParaRPr sz="2000">
              <a:latin typeface="Carlito"/>
              <a:cs typeface="Carlito"/>
            </a:endParaRPr>
          </a:p>
          <a:p>
            <a:pPr marL="436245" indent="-342900">
              <a:lnSpc>
                <a:spcPct val="100000"/>
              </a:lnSpc>
              <a:buFont typeface="Wingdings"/>
              <a:buChar char=""/>
              <a:tabLst>
                <a:tab pos="436245" algn="l"/>
              </a:tabLst>
            </a:pP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Evaluation</a:t>
            </a:r>
            <a:r>
              <a:rPr dirty="0" sz="2000" spc="-4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of</a:t>
            </a:r>
            <a:r>
              <a:rPr dirty="0" sz="2000" spc="-5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at</a:t>
            </a:r>
            <a:r>
              <a:rPr dirty="0" sz="2000" spc="-2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least</a:t>
            </a:r>
            <a:r>
              <a:rPr dirty="0" sz="2000" spc="-2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3</a:t>
            </a:r>
            <a:r>
              <a:rPr dirty="0" sz="2000" spc="-3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20">
                <a:solidFill>
                  <a:srgbClr val="1F2022"/>
                </a:solidFill>
                <a:latin typeface="Carlito"/>
                <a:cs typeface="Carlito"/>
              </a:rPr>
              <a:t>days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355"/>
              </a:spcBef>
              <a:buClr>
                <a:srgbClr val="1F2022"/>
              </a:buClr>
              <a:buFont typeface="Wingdings"/>
              <a:buChar char=""/>
            </a:pPr>
            <a:endParaRPr sz="2000">
              <a:latin typeface="Carlito"/>
              <a:cs typeface="Carlito"/>
            </a:endParaRPr>
          </a:p>
          <a:p>
            <a:pPr marL="436245" indent="-342900">
              <a:lnSpc>
                <a:spcPct val="100000"/>
              </a:lnSpc>
              <a:buFont typeface="Wingdings"/>
              <a:buChar char=""/>
              <a:tabLst>
                <a:tab pos="436245" algn="l"/>
              </a:tabLst>
            </a:pP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More</a:t>
            </a:r>
            <a:r>
              <a:rPr dirty="0" sz="2000" spc="-4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than</a:t>
            </a:r>
            <a:r>
              <a:rPr dirty="0" sz="2000" spc="-3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50%</a:t>
            </a:r>
            <a:r>
              <a:rPr dirty="0" sz="2000" spc="-6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of</a:t>
            </a:r>
            <a:r>
              <a:rPr dirty="0" sz="2000" spc="-4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patients</a:t>
            </a:r>
            <a:r>
              <a:rPr dirty="0" sz="2000" spc="-1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with</a:t>
            </a:r>
            <a:r>
              <a:rPr dirty="0" sz="2000" spc="-5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nosocomial</a:t>
            </a:r>
            <a:r>
              <a:rPr dirty="0" sz="2000" spc="-3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PUO</a:t>
            </a:r>
            <a:r>
              <a:rPr dirty="0" sz="2000" spc="-4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are</a:t>
            </a:r>
            <a:r>
              <a:rPr dirty="0" sz="2000" spc="-3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due</a:t>
            </a:r>
            <a:r>
              <a:rPr dirty="0" sz="2000" spc="-4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to</a:t>
            </a:r>
            <a:r>
              <a:rPr dirty="0" sz="2000" spc="-3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1F2022"/>
                </a:solidFill>
                <a:latin typeface="Carlito"/>
                <a:cs typeface="Carlito"/>
              </a:rPr>
              <a:t>infection</a:t>
            </a:r>
            <a:endParaRPr sz="2000">
              <a:latin typeface="Carlito"/>
              <a:cs typeface="Carlito"/>
            </a:endParaRPr>
          </a:p>
          <a:p>
            <a:pPr marL="436245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36245" algn="l"/>
              </a:tabLst>
            </a:pP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Focus</a:t>
            </a:r>
            <a:r>
              <a:rPr dirty="0" sz="2000" spc="-6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on</a:t>
            </a:r>
            <a:r>
              <a:rPr dirty="0" sz="2000" spc="-6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sites</a:t>
            </a:r>
            <a:r>
              <a:rPr dirty="0" sz="2000" spc="-2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where</a:t>
            </a:r>
            <a:r>
              <a:rPr dirty="0" sz="2000" spc="-4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occult</a:t>
            </a:r>
            <a:r>
              <a:rPr dirty="0" sz="2000" spc="-5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infections</a:t>
            </a:r>
            <a:r>
              <a:rPr dirty="0" sz="2000" spc="-4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may</a:t>
            </a:r>
            <a:r>
              <a:rPr dirty="0" sz="2000" spc="-4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be</a:t>
            </a:r>
            <a:r>
              <a:rPr dirty="0" sz="2000" spc="-5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sequested,</a:t>
            </a:r>
            <a:r>
              <a:rPr dirty="0" sz="2000" spc="-3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such</a:t>
            </a:r>
            <a:r>
              <a:rPr dirty="0" sz="2000" spc="-4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25">
                <a:solidFill>
                  <a:srgbClr val="1F2022"/>
                </a:solidFill>
                <a:latin typeface="Carlito"/>
                <a:cs typeface="Carlito"/>
              </a:rPr>
              <a:t>as:</a:t>
            </a:r>
            <a:endParaRPr sz="2000">
              <a:latin typeface="Carlito"/>
              <a:cs typeface="Carlito"/>
            </a:endParaRPr>
          </a:p>
          <a:p>
            <a:pPr lvl="1" marL="896619" indent="-457834">
              <a:lnSpc>
                <a:spcPct val="100000"/>
              </a:lnSpc>
              <a:buFont typeface="Arial"/>
              <a:buChar char="-"/>
              <a:tabLst>
                <a:tab pos="896619" algn="l"/>
              </a:tabLst>
            </a:pP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Sinusitis</a:t>
            </a:r>
            <a:r>
              <a:rPr dirty="0" sz="2000" spc="-2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of</a:t>
            </a:r>
            <a:r>
              <a:rPr dirty="0" sz="2000" spc="-4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patients</a:t>
            </a:r>
            <a:r>
              <a:rPr dirty="0" sz="2000" spc="-3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with</a:t>
            </a:r>
            <a:r>
              <a:rPr dirty="0" sz="2000" spc="-3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NG</a:t>
            </a:r>
            <a:r>
              <a:rPr dirty="0" sz="2000" spc="-5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or</a:t>
            </a:r>
            <a:r>
              <a:rPr dirty="0" sz="2000" spc="-5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Oro-tracheal</a:t>
            </a:r>
            <a:r>
              <a:rPr dirty="0" sz="2000" spc="-4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tubes</a:t>
            </a:r>
            <a:endParaRPr sz="2000">
              <a:latin typeface="Carlito"/>
              <a:cs typeface="Carlito"/>
            </a:endParaRPr>
          </a:p>
          <a:p>
            <a:pPr lvl="1" marL="896619" indent="-457834">
              <a:lnSpc>
                <a:spcPct val="100000"/>
              </a:lnSpc>
              <a:buFont typeface="Arial"/>
              <a:buChar char="-"/>
              <a:tabLst>
                <a:tab pos="896619" algn="l"/>
              </a:tabLst>
            </a:pP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Prostatic</a:t>
            </a:r>
            <a:r>
              <a:rPr dirty="0" sz="2000" spc="-1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abscess</a:t>
            </a:r>
            <a:r>
              <a:rPr dirty="0" sz="2000" spc="-2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in</a:t>
            </a:r>
            <a:r>
              <a:rPr dirty="0" sz="2000" spc="-4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a</a:t>
            </a:r>
            <a:r>
              <a:rPr dirty="0" sz="2000" spc="-3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man</a:t>
            </a:r>
            <a:r>
              <a:rPr dirty="0" sz="2000" spc="-3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with</a:t>
            </a:r>
            <a:r>
              <a:rPr dirty="0" sz="2000" spc="-4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urinary</a:t>
            </a:r>
            <a:r>
              <a:rPr dirty="0" sz="2000" spc="-3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catheter</a:t>
            </a:r>
            <a:endParaRPr sz="2000">
              <a:latin typeface="Carlito"/>
              <a:cs typeface="Carlito"/>
            </a:endParaRPr>
          </a:p>
          <a:p>
            <a:pPr marL="436245" indent="-342900">
              <a:lnSpc>
                <a:spcPct val="100000"/>
              </a:lnSpc>
              <a:spcBef>
                <a:spcPts val="2400"/>
              </a:spcBef>
              <a:buFont typeface="Wingdings"/>
              <a:buChar char=""/>
              <a:tabLst>
                <a:tab pos="436245" algn="l"/>
              </a:tabLst>
            </a:pP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25%</a:t>
            </a:r>
            <a:r>
              <a:rPr dirty="0" sz="2000" spc="-5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of</a:t>
            </a:r>
            <a:r>
              <a:rPr dirty="0" sz="2000" spc="-4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1F2022"/>
                </a:solidFill>
                <a:latin typeface="Carlito"/>
                <a:cs typeface="Carlito"/>
              </a:rPr>
              <a:t>non-infectious</a:t>
            </a:r>
            <a:r>
              <a:rPr dirty="0" sz="2000" spc="-70" b="1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1F2022"/>
                </a:solidFill>
                <a:latin typeface="Carlito"/>
                <a:cs typeface="Carlito"/>
              </a:rPr>
              <a:t>cause</a:t>
            </a:r>
            <a:r>
              <a:rPr dirty="0" sz="2000" spc="-35" b="1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includes:</a:t>
            </a:r>
            <a:endParaRPr sz="2000">
              <a:latin typeface="Carlito"/>
              <a:cs typeface="Carlito"/>
            </a:endParaRPr>
          </a:p>
          <a:p>
            <a:pPr lvl="1" marL="887094" indent="-342900">
              <a:lnSpc>
                <a:spcPct val="100000"/>
              </a:lnSpc>
              <a:buFont typeface="Arial"/>
              <a:buChar char="-"/>
              <a:tabLst>
                <a:tab pos="887094" algn="l"/>
              </a:tabLst>
            </a:pP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Acalculous</a:t>
            </a:r>
            <a:r>
              <a:rPr dirty="0" sz="2000" spc="-7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colecystitis</a:t>
            </a:r>
            <a:endParaRPr sz="2000">
              <a:latin typeface="Carlito"/>
              <a:cs typeface="Carlito"/>
            </a:endParaRPr>
          </a:p>
          <a:p>
            <a:pPr lvl="1" marL="887094" indent="-342900">
              <a:lnSpc>
                <a:spcPct val="100000"/>
              </a:lnSpc>
              <a:buFont typeface="Arial"/>
              <a:buChar char="-"/>
              <a:tabLst>
                <a:tab pos="887094" algn="l"/>
              </a:tabLst>
            </a:pP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Deep</a:t>
            </a:r>
            <a:r>
              <a:rPr dirty="0" sz="2000" spc="-4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vein</a:t>
            </a:r>
            <a:r>
              <a:rPr dirty="0" sz="2000" spc="-3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thrombophlebitis</a:t>
            </a:r>
            <a:endParaRPr sz="2000">
              <a:latin typeface="Carlito"/>
              <a:cs typeface="Carlito"/>
            </a:endParaRPr>
          </a:p>
          <a:p>
            <a:pPr lvl="1" marL="887094" indent="-342900">
              <a:lnSpc>
                <a:spcPct val="100000"/>
              </a:lnSpc>
              <a:buFont typeface="Arial"/>
              <a:buChar char="-"/>
              <a:tabLst>
                <a:tab pos="887094" algn="l"/>
              </a:tabLst>
            </a:pP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Pulmonary</a:t>
            </a:r>
            <a:r>
              <a:rPr dirty="0" sz="2000" spc="-4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embolism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DC9E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1875" y="10414"/>
            <a:ext cx="7292975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7290" algn="l"/>
              </a:tabLst>
            </a:pPr>
            <a:r>
              <a:rPr dirty="0" spc="-25"/>
              <a:t>3.</a:t>
            </a:r>
            <a:r>
              <a:rPr dirty="0"/>
              <a:t>	</a:t>
            </a:r>
            <a:r>
              <a:rPr dirty="0" spc="-10"/>
              <a:t>NEUTROPENIC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304800" y="17526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43840" y="1389633"/>
            <a:ext cx="7775575" cy="5131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IMMUNE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DEFICIENT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/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NEUTROPENIC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PUO</a:t>
            </a:r>
            <a:endParaRPr sz="2000">
              <a:latin typeface="Arial"/>
              <a:cs typeface="Arial"/>
            </a:endParaRPr>
          </a:p>
          <a:p>
            <a:pPr marL="494665" indent="-342265">
              <a:lnSpc>
                <a:spcPct val="100000"/>
              </a:lnSpc>
              <a:spcBef>
                <a:spcPts val="1785"/>
              </a:spcBef>
              <a:buFont typeface="Wingdings"/>
              <a:buChar char=""/>
              <a:tabLst>
                <a:tab pos="494665" algn="l"/>
              </a:tabLst>
            </a:pPr>
            <a:r>
              <a:rPr dirty="0" sz="2000" spc="-25">
                <a:solidFill>
                  <a:srgbClr val="1F2022"/>
                </a:solidFill>
                <a:latin typeface="Carlito"/>
                <a:cs typeface="Carlito"/>
              </a:rPr>
              <a:t>Temperature</a:t>
            </a:r>
            <a:r>
              <a:rPr dirty="0" sz="2000" spc="-3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&gt;38.3°C</a:t>
            </a:r>
            <a:endParaRPr sz="2000">
              <a:latin typeface="Carlito"/>
              <a:cs typeface="Carlito"/>
            </a:endParaRPr>
          </a:p>
          <a:p>
            <a:pPr marL="494665" indent="-34226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94665" algn="l"/>
              </a:tabLst>
            </a:pP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Neutrophil</a:t>
            </a:r>
            <a:r>
              <a:rPr dirty="0" sz="2000" spc="-5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count</a:t>
            </a:r>
            <a:r>
              <a:rPr dirty="0" sz="2000" spc="-5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≤</a:t>
            </a:r>
            <a:r>
              <a:rPr dirty="0" sz="2000" spc="-3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500</a:t>
            </a:r>
            <a:r>
              <a:rPr dirty="0" sz="2000" spc="-4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per</a:t>
            </a:r>
            <a:r>
              <a:rPr dirty="0" sz="2000" spc="-4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25">
                <a:solidFill>
                  <a:srgbClr val="1F2022"/>
                </a:solidFill>
                <a:latin typeface="Carlito"/>
                <a:cs typeface="Carlito"/>
              </a:rPr>
              <a:t>mm</a:t>
            </a:r>
            <a:r>
              <a:rPr dirty="0" baseline="25641" sz="1950" spc="-37">
                <a:solidFill>
                  <a:srgbClr val="1F2022"/>
                </a:solidFill>
                <a:latin typeface="Carlito"/>
                <a:cs typeface="Carlito"/>
              </a:rPr>
              <a:t>3</a:t>
            </a:r>
            <a:endParaRPr baseline="25641" sz="1950">
              <a:latin typeface="Carlito"/>
              <a:cs typeface="Carlito"/>
            </a:endParaRPr>
          </a:p>
          <a:p>
            <a:pPr marL="494665" indent="-342265">
              <a:lnSpc>
                <a:spcPct val="100000"/>
              </a:lnSpc>
              <a:buFont typeface="Wingdings"/>
              <a:buChar char=""/>
              <a:tabLst>
                <a:tab pos="494665" algn="l"/>
              </a:tabLst>
            </a:pP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Evaluation</a:t>
            </a:r>
            <a:r>
              <a:rPr dirty="0" sz="2000" spc="-5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of</a:t>
            </a:r>
            <a:r>
              <a:rPr dirty="0" sz="2000" spc="-4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at</a:t>
            </a:r>
            <a:r>
              <a:rPr dirty="0" sz="2000" spc="-2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least</a:t>
            </a:r>
            <a:r>
              <a:rPr dirty="0" sz="2000" spc="-2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3</a:t>
            </a:r>
            <a:r>
              <a:rPr dirty="0" sz="2000" spc="-3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20">
                <a:solidFill>
                  <a:srgbClr val="1F2022"/>
                </a:solidFill>
                <a:latin typeface="Carlito"/>
                <a:cs typeface="Carlito"/>
              </a:rPr>
              <a:t>days</a:t>
            </a:r>
            <a:endParaRPr sz="2000">
              <a:latin typeface="Carlito"/>
              <a:cs typeface="Carlito"/>
            </a:endParaRPr>
          </a:p>
          <a:p>
            <a:pPr marL="499745" indent="-342900">
              <a:lnSpc>
                <a:spcPct val="100000"/>
              </a:lnSpc>
              <a:spcBef>
                <a:spcPts val="2400"/>
              </a:spcBef>
              <a:buFont typeface="Wingdings"/>
              <a:buChar char=""/>
              <a:tabLst>
                <a:tab pos="499745" algn="l"/>
              </a:tabLst>
            </a:pP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Patients</a:t>
            </a:r>
            <a:r>
              <a:rPr dirty="0" sz="2000" spc="-1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on</a:t>
            </a:r>
            <a:r>
              <a:rPr dirty="0" sz="2000" spc="-5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1F2022"/>
                </a:solidFill>
                <a:latin typeface="Carlito"/>
                <a:cs typeface="Carlito"/>
              </a:rPr>
              <a:t>chemotherapy</a:t>
            </a:r>
            <a:r>
              <a:rPr dirty="0" sz="2000" spc="-50" b="1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or</a:t>
            </a:r>
            <a:r>
              <a:rPr dirty="0" sz="2000" spc="-5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1F2022"/>
                </a:solidFill>
                <a:latin typeface="Carlito"/>
                <a:cs typeface="Carlito"/>
              </a:rPr>
              <a:t>immune</a:t>
            </a:r>
            <a:r>
              <a:rPr dirty="0" sz="2000" spc="-60" b="1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1F2022"/>
                </a:solidFill>
                <a:latin typeface="Carlito"/>
                <a:cs typeface="Carlito"/>
              </a:rPr>
              <a:t>deficiencies</a:t>
            </a:r>
            <a:r>
              <a:rPr dirty="0" sz="2000" spc="-55" b="1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are</a:t>
            </a:r>
            <a:r>
              <a:rPr dirty="0" sz="2000" spc="-4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susceptible</a:t>
            </a:r>
            <a:r>
              <a:rPr dirty="0" sz="2000" spc="-3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25">
                <a:solidFill>
                  <a:srgbClr val="1F2022"/>
                </a:solidFill>
                <a:latin typeface="Carlito"/>
                <a:cs typeface="Carlito"/>
              </a:rPr>
              <a:t>to:</a:t>
            </a:r>
            <a:endParaRPr sz="2000">
              <a:latin typeface="Carlito"/>
              <a:cs typeface="Carlito"/>
            </a:endParaRPr>
          </a:p>
          <a:p>
            <a:pPr lvl="1" marL="868680" indent="-342900">
              <a:lnSpc>
                <a:spcPct val="100000"/>
              </a:lnSpc>
              <a:buFont typeface="Arial"/>
              <a:buChar char="-"/>
              <a:tabLst>
                <a:tab pos="868680" algn="l"/>
              </a:tabLst>
            </a:pP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Opportunistic</a:t>
            </a:r>
            <a:r>
              <a:rPr dirty="0" sz="2000" spc="-114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bacterial</a:t>
            </a:r>
            <a:r>
              <a:rPr dirty="0" sz="2000" spc="-10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infection</a:t>
            </a:r>
            <a:endParaRPr sz="2000">
              <a:latin typeface="Carlito"/>
              <a:cs typeface="Carlito"/>
            </a:endParaRPr>
          </a:p>
          <a:p>
            <a:pPr lvl="1" marL="868680" indent="-342900">
              <a:lnSpc>
                <a:spcPct val="100000"/>
              </a:lnSpc>
              <a:buFont typeface="Arial"/>
              <a:buChar char="-"/>
              <a:tabLst>
                <a:tab pos="868680" algn="l"/>
              </a:tabLst>
            </a:pP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Fungal</a:t>
            </a:r>
            <a:r>
              <a:rPr dirty="0" sz="2000" spc="-7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infections</a:t>
            </a:r>
            <a:r>
              <a:rPr dirty="0" sz="2000" spc="-4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such</a:t>
            </a:r>
            <a:r>
              <a:rPr dirty="0" sz="2000" spc="-4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as</a:t>
            </a:r>
            <a:r>
              <a:rPr dirty="0" sz="2000" spc="-4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candidiasis</a:t>
            </a:r>
            <a:endParaRPr sz="2000">
              <a:latin typeface="Carlito"/>
              <a:cs typeface="Carlito"/>
            </a:endParaRPr>
          </a:p>
          <a:p>
            <a:pPr lvl="1" marL="868680" indent="-342900">
              <a:lnSpc>
                <a:spcPct val="100000"/>
              </a:lnSpc>
              <a:buFont typeface="Arial"/>
              <a:buChar char="-"/>
              <a:tabLst>
                <a:tab pos="868680" algn="l"/>
              </a:tabLst>
            </a:pP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Infections</a:t>
            </a:r>
            <a:r>
              <a:rPr dirty="0" sz="2000" spc="-8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involving</a:t>
            </a:r>
            <a:r>
              <a:rPr dirty="0" sz="2000" spc="-7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catheters</a:t>
            </a:r>
            <a:endParaRPr sz="2000">
              <a:latin typeface="Carlito"/>
              <a:cs typeface="Carlito"/>
            </a:endParaRPr>
          </a:p>
          <a:p>
            <a:pPr lvl="1" marL="868680" indent="-342900">
              <a:lnSpc>
                <a:spcPct val="100000"/>
              </a:lnSpc>
              <a:buFont typeface="Arial"/>
              <a:buChar char="-"/>
              <a:tabLst>
                <a:tab pos="868680" algn="l"/>
              </a:tabLst>
            </a:pP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Perianal</a:t>
            </a:r>
            <a:r>
              <a:rPr dirty="0" sz="2000" spc="-11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infections</a:t>
            </a:r>
            <a:endParaRPr sz="2000">
              <a:latin typeface="Carlito"/>
              <a:cs typeface="Carlito"/>
            </a:endParaRPr>
          </a:p>
          <a:p>
            <a:pPr marL="499745" indent="-342900">
              <a:lnSpc>
                <a:spcPct val="100000"/>
              </a:lnSpc>
              <a:spcBef>
                <a:spcPts val="2400"/>
              </a:spcBef>
              <a:buFont typeface="Wingdings"/>
              <a:buChar char=""/>
              <a:tabLst>
                <a:tab pos="499745" algn="l"/>
              </a:tabLst>
            </a:pP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Examples</a:t>
            </a:r>
            <a:r>
              <a:rPr dirty="0" sz="2000" spc="-5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of</a:t>
            </a:r>
            <a:r>
              <a:rPr dirty="0" sz="2000" spc="-6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1F2022"/>
                </a:solidFill>
                <a:latin typeface="Carlito"/>
                <a:cs typeface="Carlito"/>
              </a:rPr>
              <a:t>etiological</a:t>
            </a:r>
            <a:r>
              <a:rPr dirty="0" sz="2000" spc="-75" b="1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1F2022"/>
                </a:solidFill>
                <a:latin typeface="Carlito"/>
                <a:cs typeface="Carlito"/>
              </a:rPr>
              <a:t>agent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:</a:t>
            </a:r>
            <a:endParaRPr sz="2000">
              <a:latin typeface="Carlito"/>
              <a:cs typeface="Carlito"/>
            </a:endParaRPr>
          </a:p>
          <a:p>
            <a:pPr lvl="1" marL="868680" indent="-342900">
              <a:lnSpc>
                <a:spcPct val="100000"/>
              </a:lnSpc>
              <a:spcBef>
                <a:spcPts val="5"/>
              </a:spcBef>
              <a:buFont typeface="Arial"/>
              <a:buChar char="-"/>
              <a:tabLst>
                <a:tab pos="868680" algn="l"/>
              </a:tabLst>
            </a:pP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Aspergillus</a:t>
            </a:r>
            <a:endParaRPr sz="2000">
              <a:latin typeface="Carlito"/>
              <a:cs typeface="Carlito"/>
            </a:endParaRPr>
          </a:p>
          <a:p>
            <a:pPr lvl="1" marL="868680" indent="-342900">
              <a:lnSpc>
                <a:spcPct val="100000"/>
              </a:lnSpc>
              <a:buFont typeface="Arial"/>
              <a:buChar char="-"/>
              <a:tabLst>
                <a:tab pos="868680" algn="l"/>
              </a:tabLst>
            </a:pP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Candida</a:t>
            </a:r>
            <a:endParaRPr sz="2000">
              <a:latin typeface="Carlito"/>
              <a:cs typeface="Carlito"/>
            </a:endParaRPr>
          </a:p>
          <a:p>
            <a:pPr lvl="1" marL="868680" indent="-342900">
              <a:lnSpc>
                <a:spcPct val="100000"/>
              </a:lnSpc>
              <a:buFont typeface="Arial"/>
              <a:buChar char="-"/>
              <a:tabLst>
                <a:tab pos="868680" algn="l"/>
              </a:tabLst>
            </a:pPr>
            <a:r>
              <a:rPr dirty="0" sz="2000" spc="-25">
                <a:solidFill>
                  <a:srgbClr val="1F2022"/>
                </a:solidFill>
                <a:latin typeface="Carlito"/>
                <a:cs typeface="Carlito"/>
              </a:rPr>
              <a:t>CMV</a:t>
            </a:r>
            <a:endParaRPr sz="2000">
              <a:latin typeface="Carlito"/>
              <a:cs typeface="Carlito"/>
            </a:endParaRPr>
          </a:p>
          <a:p>
            <a:pPr lvl="1" marL="868680" indent="-342900">
              <a:lnSpc>
                <a:spcPct val="100000"/>
              </a:lnSpc>
              <a:buFont typeface="Arial"/>
              <a:buChar char="-"/>
              <a:tabLst>
                <a:tab pos="868680" algn="l"/>
              </a:tabLst>
            </a:pP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Herpes</a:t>
            </a:r>
            <a:r>
              <a:rPr dirty="0" sz="2000" spc="-8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simplex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DC9E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0291" y="10414"/>
            <a:ext cx="8257540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7925" algn="l"/>
              </a:tabLst>
            </a:pPr>
            <a:r>
              <a:rPr dirty="0" spc="-25"/>
              <a:t>4.</a:t>
            </a:r>
            <a:r>
              <a:rPr dirty="0"/>
              <a:t>	</a:t>
            </a:r>
            <a:r>
              <a:rPr dirty="0" spc="-100"/>
              <a:t>HIV-</a:t>
            </a:r>
            <a:r>
              <a:rPr dirty="0" spc="-45"/>
              <a:t>ASSOCIATED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304800" y="17526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07340" y="1389633"/>
            <a:ext cx="6687184" cy="4217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IMMUNE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DEFICIENT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/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NEUTROPENIC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PUO</a:t>
            </a:r>
            <a:endParaRPr sz="2000">
              <a:latin typeface="Arial"/>
              <a:cs typeface="Arial"/>
            </a:endParaRPr>
          </a:p>
          <a:p>
            <a:pPr marL="431165" indent="-342265">
              <a:lnSpc>
                <a:spcPct val="100000"/>
              </a:lnSpc>
              <a:spcBef>
                <a:spcPts val="1785"/>
              </a:spcBef>
              <a:buFont typeface="Wingdings"/>
              <a:buChar char=""/>
              <a:tabLst>
                <a:tab pos="431165" algn="l"/>
              </a:tabLst>
            </a:pPr>
            <a:r>
              <a:rPr dirty="0" sz="2000" spc="-25">
                <a:latin typeface="Carlito"/>
                <a:cs typeface="Carlito"/>
              </a:rPr>
              <a:t>Temperature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&gt;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38.3°C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31165" algn="l"/>
              </a:tabLst>
            </a:pPr>
            <a:r>
              <a:rPr dirty="0" sz="2000" spc="-10">
                <a:latin typeface="Carlito"/>
                <a:cs typeface="Carlito"/>
              </a:rPr>
              <a:t>Duration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&gt;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4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weeks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for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outpatients,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&gt;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3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days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for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inpatients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ct val="100000"/>
              </a:lnSpc>
              <a:buFont typeface="Wingdings"/>
              <a:buChar char=""/>
              <a:tabLst>
                <a:tab pos="431165" algn="l"/>
              </a:tabLst>
            </a:pPr>
            <a:r>
              <a:rPr dirty="0" sz="2000">
                <a:latin typeface="Carlito"/>
                <a:cs typeface="Carlito"/>
              </a:rPr>
              <a:t>HIV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infection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confirmed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355"/>
              </a:spcBef>
              <a:buFont typeface="Wingdings"/>
              <a:buChar char=""/>
            </a:pPr>
            <a:endParaRPr sz="2000">
              <a:latin typeface="Carlito"/>
              <a:cs typeface="Carlito"/>
            </a:endParaRPr>
          </a:p>
          <a:p>
            <a:pPr marL="436245" indent="-342900">
              <a:lnSpc>
                <a:spcPct val="100000"/>
              </a:lnSpc>
              <a:buFont typeface="Wingdings"/>
              <a:buChar char=""/>
              <a:tabLst>
                <a:tab pos="436245" algn="l"/>
              </a:tabLst>
            </a:pPr>
            <a:r>
              <a:rPr dirty="0" sz="2000" b="1">
                <a:solidFill>
                  <a:srgbClr val="1F2022"/>
                </a:solidFill>
                <a:latin typeface="Carlito"/>
                <a:cs typeface="Carlito"/>
              </a:rPr>
              <a:t>HIV</a:t>
            </a:r>
            <a:r>
              <a:rPr dirty="0" sz="2000" spc="-40" b="1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1F2022"/>
                </a:solidFill>
                <a:latin typeface="Carlito"/>
                <a:cs typeface="Carlito"/>
              </a:rPr>
              <a:t>infection</a:t>
            </a:r>
            <a:r>
              <a:rPr dirty="0" sz="2000" spc="-50" b="1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alone</a:t>
            </a:r>
            <a:r>
              <a:rPr dirty="0" sz="2000" spc="-4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may</a:t>
            </a:r>
            <a:r>
              <a:rPr dirty="0" sz="2000" spc="-3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be</a:t>
            </a:r>
            <a:r>
              <a:rPr dirty="0" sz="2000" spc="-3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a</a:t>
            </a:r>
            <a:r>
              <a:rPr dirty="0" sz="2000" spc="-4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cause</a:t>
            </a:r>
            <a:r>
              <a:rPr dirty="0" sz="2000" spc="-3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of</a:t>
            </a:r>
            <a:r>
              <a:rPr dirty="0" sz="2000" spc="-4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fever</a:t>
            </a:r>
            <a:endParaRPr sz="2000">
              <a:latin typeface="Carlito"/>
              <a:cs typeface="Carlito"/>
            </a:endParaRPr>
          </a:p>
          <a:p>
            <a:pPr marL="436245" indent="-342900">
              <a:lnSpc>
                <a:spcPct val="100000"/>
              </a:lnSpc>
              <a:spcBef>
                <a:spcPts val="2405"/>
              </a:spcBef>
              <a:buFont typeface="Wingdings"/>
              <a:buChar char=""/>
              <a:tabLst>
                <a:tab pos="436245" algn="l"/>
              </a:tabLst>
            </a:pP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Common</a:t>
            </a:r>
            <a:r>
              <a:rPr dirty="0" sz="2000" spc="-6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1F2022"/>
                </a:solidFill>
                <a:latin typeface="Carlito"/>
                <a:cs typeface="Carlito"/>
              </a:rPr>
              <a:t>secondary</a:t>
            </a:r>
            <a:r>
              <a:rPr dirty="0" sz="2000" spc="-50" b="1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1F2022"/>
                </a:solidFill>
                <a:latin typeface="Carlito"/>
                <a:cs typeface="Carlito"/>
              </a:rPr>
              <a:t>causes</a:t>
            </a:r>
            <a:r>
              <a:rPr dirty="0" sz="2000" spc="-35" b="1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include:</a:t>
            </a:r>
            <a:endParaRPr sz="2000">
              <a:latin typeface="Carlito"/>
              <a:cs typeface="Carlito"/>
            </a:endParaRPr>
          </a:p>
          <a:p>
            <a:pPr lvl="1" marL="805180" indent="-342900">
              <a:lnSpc>
                <a:spcPct val="100000"/>
              </a:lnSpc>
              <a:buFont typeface="Arial"/>
              <a:buChar char="-"/>
              <a:tabLst>
                <a:tab pos="805180" algn="l"/>
              </a:tabLst>
            </a:pP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Tuberculosis</a:t>
            </a:r>
            <a:endParaRPr sz="2000">
              <a:latin typeface="Carlito"/>
              <a:cs typeface="Carlito"/>
            </a:endParaRPr>
          </a:p>
          <a:p>
            <a:pPr lvl="1" marL="805180" indent="-342900">
              <a:lnSpc>
                <a:spcPct val="100000"/>
              </a:lnSpc>
              <a:buFont typeface="Arial"/>
              <a:buChar char="-"/>
              <a:tabLst>
                <a:tab pos="805180" algn="l"/>
              </a:tabLst>
            </a:pP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CMV</a:t>
            </a:r>
            <a:r>
              <a:rPr dirty="0" sz="2000" spc="-15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infection</a:t>
            </a:r>
            <a:endParaRPr sz="2000">
              <a:latin typeface="Carlito"/>
              <a:cs typeface="Carlito"/>
            </a:endParaRPr>
          </a:p>
          <a:p>
            <a:pPr lvl="1" marL="805180" indent="-342900">
              <a:lnSpc>
                <a:spcPct val="100000"/>
              </a:lnSpc>
              <a:buFont typeface="Arial"/>
              <a:buChar char="-"/>
              <a:tabLst>
                <a:tab pos="805180" algn="l"/>
              </a:tabLst>
            </a:pP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Non-</a:t>
            </a: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hodgkin</a:t>
            </a:r>
            <a:r>
              <a:rPr dirty="0" sz="2000" spc="-3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1F2022"/>
                </a:solidFill>
                <a:latin typeface="Carlito"/>
                <a:cs typeface="Carlito"/>
              </a:rPr>
              <a:t>lymphoma</a:t>
            </a:r>
            <a:endParaRPr sz="2000">
              <a:latin typeface="Carlito"/>
              <a:cs typeface="Carlito"/>
            </a:endParaRPr>
          </a:p>
          <a:p>
            <a:pPr lvl="1" marL="805180" indent="-342900">
              <a:lnSpc>
                <a:spcPct val="100000"/>
              </a:lnSpc>
              <a:buFont typeface="Arial"/>
              <a:buChar char="-"/>
              <a:tabLst>
                <a:tab pos="805180" algn="l"/>
              </a:tabLst>
            </a:pPr>
            <a:r>
              <a:rPr dirty="0" sz="2000">
                <a:solidFill>
                  <a:srgbClr val="1F2022"/>
                </a:solidFill>
                <a:latin typeface="Carlito"/>
                <a:cs typeface="Carlito"/>
              </a:rPr>
              <a:t>Drug-induced</a:t>
            </a:r>
            <a:r>
              <a:rPr dirty="0" sz="2000" spc="-100">
                <a:solidFill>
                  <a:srgbClr val="1F2022"/>
                </a:solidFill>
                <a:latin typeface="Carlito"/>
                <a:cs typeface="Carlito"/>
              </a:rPr>
              <a:t> </a:t>
            </a:r>
            <a:r>
              <a:rPr dirty="0" sz="2000" spc="-20">
                <a:solidFill>
                  <a:srgbClr val="1F2022"/>
                </a:solidFill>
                <a:latin typeface="Carlito"/>
                <a:cs typeface="Carlito"/>
              </a:rPr>
              <a:t>fever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DC9E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CLINICAL</a:t>
            </a:r>
            <a:r>
              <a:rPr dirty="0" spc="-395"/>
              <a:t> </a:t>
            </a:r>
            <a:r>
              <a:rPr dirty="0" spc="-10"/>
              <a:t>APPROACH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304800" y="17526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04800" y="1981200"/>
            <a:ext cx="8153400" cy="304800"/>
          </a:xfrm>
          <a:custGeom>
            <a:avLst/>
            <a:gdLst/>
            <a:ahLst/>
            <a:cxnLst/>
            <a:rect l="l" t="t" r="r" b="b"/>
            <a:pathLst>
              <a:path w="8153400" h="304800">
                <a:moveTo>
                  <a:pt x="8153400" y="0"/>
                </a:moveTo>
                <a:lnTo>
                  <a:pt x="0" y="0"/>
                </a:lnTo>
                <a:lnTo>
                  <a:pt x="0" y="304800"/>
                </a:lnTo>
                <a:lnTo>
                  <a:pt x="8153400" y="304800"/>
                </a:lnTo>
                <a:lnTo>
                  <a:pt x="8153400" y="0"/>
                </a:lnTo>
                <a:close/>
              </a:path>
            </a:pathLst>
          </a:custGeom>
          <a:solidFill>
            <a:srgbClr val="D7D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PYREXIA</a:t>
            </a:r>
            <a:r>
              <a:rPr dirty="0" spc="-90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UNKNOWN</a:t>
            </a:r>
            <a:r>
              <a:rPr dirty="0" spc="-45"/>
              <a:t> </a:t>
            </a:r>
            <a:r>
              <a:rPr dirty="0"/>
              <a:t>ORIGIN</a:t>
            </a:r>
            <a:r>
              <a:rPr dirty="0" spc="-60"/>
              <a:t> </a:t>
            </a:r>
            <a:r>
              <a:rPr dirty="0"/>
              <a:t>:</a:t>
            </a:r>
            <a:r>
              <a:rPr dirty="0" spc="-105"/>
              <a:t> </a:t>
            </a:r>
            <a:r>
              <a:rPr dirty="0"/>
              <a:t>A</a:t>
            </a:r>
            <a:r>
              <a:rPr dirty="0" spc="-100"/>
              <a:t> </a:t>
            </a:r>
            <a:r>
              <a:rPr dirty="0"/>
              <a:t>CLINICAL</a:t>
            </a:r>
            <a:r>
              <a:rPr dirty="0" spc="-140"/>
              <a:t> </a:t>
            </a:r>
            <a:r>
              <a:rPr dirty="0" spc="-10"/>
              <a:t>APPROACH</a:t>
            </a:r>
          </a:p>
          <a:p>
            <a:pPr>
              <a:lnSpc>
                <a:spcPct val="100000"/>
              </a:lnSpc>
              <a:spcBef>
                <a:spcPts val="85"/>
              </a:spcBef>
            </a:pPr>
          </a:p>
          <a:p>
            <a:pPr marL="88900">
              <a:lnSpc>
                <a:spcPct val="100000"/>
              </a:lnSpc>
            </a:pPr>
            <a:r>
              <a:rPr dirty="0" spc="-10">
                <a:latin typeface="Carlito"/>
                <a:cs typeface="Carlito"/>
              </a:rPr>
              <a:t>HISTORY</a:t>
            </a:r>
            <a:r>
              <a:rPr dirty="0" spc="-75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OF</a:t>
            </a:r>
            <a:r>
              <a:rPr dirty="0" spc="-5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PRESENTING</a:t>
            </a:r>
            <a:r>
              <a:rPr dirty="0" spc="-80">
                <a:latin typeface="Carlito"/>
                <a:cs typeface="Carlito"/>
              </a:rPr>
              <a:t> </a:t>
            </a:r>
            <a:r>
              <a:rPr dirty="0" spc="-10">
                <a:latin typeface="Carlito"/>
                <a:cs typeface="Carlito"/>
              </a:rPr>
              <a:t>ILLNESS</a:t>
            </a:r>
          </a:p>
          <a:p>
            <a:pPr>
              <a:lnSpc>
                <a:spcPct val="100000"/>
              </a:lnSpc>
              <a:spcBef>
                <a:spcPts val="320"/>
              </a:spcBef>
            </a:pPr>
          </a:p>
          <a:p>
            <a:pPr marL="545465" indent="-456565">
              <a:lnSpc>
                <a:spcPct val="100000"/>
              </a:lnSpc>
              <a:buAutoNum type="arabicPeriod"/>
              <a:tabLst>
                <a:tab pos="545465" algn="l"/>
              </a:tabLst>
            </a:pPr>
            <a:r>
              <a:rPr dirty="0" spc="-10">
                <a:latin typeface="Carlito"/>
                <a:cs typeface="Carlito"/>
              </a:rPr>
              <a:t>Onset</a:t>
            </a:r>
          </a:p>
          <a:p>
            <a:pPr lvl="1" marL="996950" indent="-457200">
              <a:lnSpc>
                <a:spcPct val="100000"/>
              </a:lnSpc>
              <a:spcBef>
                <a:spcPts val="480"/>
              </a:spcBef>
              <a:buAutoNum type="alphaLcPeriod"/>
              <a:tabLst>
                <a:tab pos="996950" algn="l"/>
              </a:tabLst>
            </a:pPr>
            <a:r>
              <a:rPr dirty="0" sz="2000" spc="-10">
                <a:latin typeface="Carlito"/>
                <a:cs typeface="Carlito"/>
              </a:rPr>
              <a:t>Acute</a:t>
            </a:r>
            <a:endParaRPr sz="2000">
              <a:latin typeface="Carlito"/>
              <a:cs typeface="Carlito"/>
            </a:endParaRPr>
          </a:p>
          <a:p>
            <a:pPr lvl="1" marL="996950" indent="-457200">
              <a:lnSpc>
                <a:spcPct val="100000"/>
              </a:lnSpc>
              <a:spcBef>
                <a:spcPts val="480"/>
              </a:spcBef>
              <a:buAutoNum type="alphaLcPeriod"/>
              <a:tabLst>
                <a:tab pos="996950" algn="l"/>
              </a:tabLst>
            </a:pPr>
            <a:r>
              <a:rPr dirty="0" sz="2000" spc="-10">
                <a:latin typeface="Carlito"/>
                <a:cs typeface="Carlito"/>
              </a:rPr>
              <a:t>Gradual</a:t>
            </a:r>
            <a:endParaRPr sz="20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919"/>
              </a:spcBef>
              <a:buFont typeface="Carlito"/>
              <a:buAutoNum type="alphaLcPeriod"/>
            </a:pPr>
          </a:p>
          <a:p>
            <a:pPr marL="545465" indent="-4565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45465" algn="l"/>
              </a:tabLst>
            </a:pPr>
            <a:r>
              <a:rPr dirty="0" spc="-10">
                <a:latin typeface="Carlito"/>
                <a:cs typeface="Carlito"/>
              </a:rPr>
              <a:t>Character</a:t>
            </a:r>
          </a:p>
          <a:p>
            <a:pPr>
              <a:lnSpc>
                <a:spcPct val="100000"/>
              </a:lnSpc>
              <a:spcBef>
                <a:spcPts val="915"/>
              </a:spcBef>
            </a:pPr>
          </a:p>
          <a:p>
            <a:pPr marL="545465" indent="-456565">
              <a:lnSpc>
                <a:spcPct val="100000"/>
              </a:lnSpc>
              <a:buAutoNum type="arabicPeriod" startAt="2"/>
              <a:tabLst>
                <a:tab pos="545465" algn="l"/>
              </a:tabLst>
            </a:pPr>
            <a:r>
              <a:rPr dirty="0" spc="-10">
                <a:latin typeface="Carlito"/>
                <a:cs typeface="Carlito"/>
              </a:rPr>
              <a:t>Antecedents</a:t>
            </a:r>
          </a:p>
          <a:p>
            <a:pPr lvl="1" marL="996950" indent="-457200">
              <a:lnSpc>
                <a:spcPct val="100000"/>
              </a:lnSpc>
              <a:spcBef>
                <a:spcPts val="484"/>
              </a:spcBef>
              <a:buAutoNum type="alphaLcPeriod"/>
              <a:tabLst>
                <a:tab pos="996950" algn="l"/>
              </a:tabLst>
            </a:pPr>
            <a:r>
              <a:rPr dirty="0" sz="2000">
                <a:latin typeface="Carlito"/>
                <a:cs typeface="Carlito"/>
              </a:rPr>
              <a:t>Dental</a:t>
            </a:r>
            <a:r>
              <a:rPr dirty="0" sz="2000" spc="-8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extraction</a:t>
            </a:r>
            <a:endParaRPr sz="2000">
              <a:latin typeface="Carlito"/>
              <a:cs typeface="Carlito"/>
            </a:endParaRPr>
          </a:p>
          <a:p>
            <a:pPr lvl="1" marL="996950" indent="-457200">
              <a:lnSpc>
                <a:spcPct val="100000"/>
              </a:lnSpc>
              <a:spcBef>
                <a:spcPts val="480"/>
              </a:spcBef>
              <a:buAutoNum type="alphaLcPeriod"/>
              <a:tabLst>
                <a:tab pos="996950" algn="l"/>
              </a:tabLst>
            </a:pPr>
            <a:r>
              <a:rPr dirty="0" sz="2000">
                <a:latin typeface="Carlito"/>
                <a:cs typeface="Carlito"/>
              </a:rPr>
              <a:t>Urinary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catheterization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DC9E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CLINICAL</a:t>
            </a:r>
            <a:r>
              <a:rPr dirty="0" spc="-395"/>
              <a:t> </a:t>
            </a:r>
            <a:r>
              <a:rPr dirty="0" spc="-10"/>
              <a:t>APPROACH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304800" y="17526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07340" y="1389633"/>
            <a:ext cx="7112000" cy="8629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PYREXIA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UNKNOWN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ORIGIN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:</a:t>
            </a:r>
            <a:r>
              <a:rPr dirty="0" sz="2000" spc="-10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CLINICAL</a:t>
            </a:r>
            <a:r>
              <a:rPr dirty="0" sz="2000" spc="-14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APPROACH</a:t>
            </a:r>
            <a:endParaRPr sz="20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1785"/>
              </a:spcBef>
              <a:tabLst>
                <a:tab pos="545465" algn="l"/>
              </a:tabLst>
            </a:pPr>
            <a:r>
              <a:rPr dirty="0" sz="2000" spc="-25" b="1">
                <a:latin typeface="Carlito"/>
                <a:cs typeface="Carlito"/>
              </a:rPr>
              <a:t>4.</a:t>
            </a:r>
            <a:r>
              <a:rPr dirty="0" sz="2000" b="1">
                <a:latin typeface="Carlito"/>
                <a:cs typeface="Carlito"/>
              </a:rPr>
              <a:t>	Associated</a:t>
            </a:r>
            <a:r>
              <a:rPr dirty="0" sz="2000" spc="-9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symptoms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52348" y="2593060"/>
            <a:ext cx="2388235" cy="222059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355600" algn="l"/>
              </a:tabLst>
            </a:pPr>
            <a:r>
              <a:rPr dirty="0" sz="2000">
                <a:latin typeface="Carlito"/>
                <a:cs typeface="Carlito"/>
              </a:rPr>
              <a:t>Chills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and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rigors</a:t>
            </a:r>
            <a:endParaRPr sz="2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355600" algn="l"/>
              </a:tabLst>
            </a:pPr>
            <a:r>
              <a:rPr dirty="0" sz="2000">
                <a:latin typeface="Carlito"/>
                <a:cs typeface="Carlito"/>
              </a:rPr>
              <a:t>Night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sweats</a:t>
            </a:r>
            <a:endParaRPr sz="2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355600" algn="l"/>
              </a:tabLst>
            </a:pPr>
            <a:r>
              <a:rPr dirty="0" sz="2000">
                <a:latin typeface="Carlito"/>
                <a:cs typeface="Carlito"/>
              </a:rPr>
              <a:t>Loss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weight</a:t>
            </a:r>
            <a:endParaRPr sz="2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355600" algn="l"/>
              </a:tabLst>
            </a:pPr>
            <a:r>
              <a:rPr dirty="0" sz="2000">
                <a:latin typeface="Carlito"/>
                <a:cs typeface="Carlito"/>
              </a:rPr>
              <a:t>Cough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and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dyspnea</a:t>
            </a:r>
            <a:endParaRPr sz="2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355600" algn="l"/>
              </a:tabLst>
            </a:pPr>
            <a:r>
              <a:rPr dirty="0" sz="2000" spc="-10">
                <a:latin typeface="Carlito"/>
                <a:cs typeface="Carlito"/>
              </a:rPr>
              <a:t>Headache</a:t>
            </a:r>
            <a:endParaRPr sz="2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355600" algn="l"/>
              </a:tabLst>
            </a:pPr>
            <a:r>
              <a:rPr dirty="0" sz="2000">
                <a:latin typeface="Carlito"/>
                <a:cs typeface="Carlito"/>
              </a:rPr>
              <a:t>Joint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pain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287136" y="2683891"/>
            <a:ext cx="2731770" cy="1855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2000">
                <a:latin typeface="Carlito"/>
                <a:cs typeface="Carlito"/>
              </a:rPr>
              <a:t>Abdominal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pain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dirty="0" sz="2000">
                <a:latin typeface="Carlito"/>
                <a:cs typeface="Carlito"/>
              </a:rPr>
              <a:t>Bone</a:t>
            </a:r>
            <a:r>
              <a:rPr dirty="0" sz="2000" spc="-20">
                <a:latin typeface="Carlito"/>
                <a:cs typeface="Carlito"/>
              </a:rPr>
              <a:t> pain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dirty="0" sz="2000">
                <a:latin typeface="Carlito"/>
                <a:cs typeface="Carlito"/>
              </a:rPr>
              <a:t>Sore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throat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dirty="0" sz="2000">
                <a:latin typeface="Carlito"/>
                <a:cs typeface="Carlito"/>
              </a:rPr>
              <a:t>Dysuria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and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rectal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pain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dirty="0" sz="2000">
                <a:latin typeface="Carlito"/>
                <a:cs typeface="Carlito"/>
              </a:rPr>
              <a:t>Altered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bowel</a:t>
            </a:r>
            <a:r>
              <a:rPr dirty="0" sz="2000" spc="-8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habit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dirty="0" sz="2000">
                <a:latin typeface="Carlito"/>
                <a:cs typeface="Carlito"/>
              </a:rPr>
              <a:t>Skin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rash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DC9E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CLINICAL</a:t>
            </a:r>
            <a:r>
              <a:rPr dirty="0" spc="-395"/>
              <a:t> </a:t>
            </a:r>
            <a:r>
              <a:rPr dirty="0" spc="-10"/>
              <a:t>APPROACH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304800" y="17526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04800" y="2133600"/>
            <a:ext cx="8153400" cy="304800"/>
          </a:xfrm>
          <a:custGeom>
            <a:avLst/>
            <a:gdLst/>
            <a:ahLst/>
            <a:cxnLst/>
            <a:rect l="l" t="t" r="r" b="b"/>
            <a:pathLst>
              <a:path w="8153400" h="304800">
                <a:moveTo>
                  <a:pt x="8153400" y="0"/>
                </a:moveTo>
                <a:lnTo>
                  <a:pt x="0" y="0"/>
                </a:lnTo>
                <a:lnTo>
                  <a:pt x="0" y="304800"/>
                </a:lnTo>
                <a:lnTo>
                  <a:pt x="8153400" y="304800"/>
                </a:lnTo>
                <a:lnTo>
                  <a:pt x="8153400" y="0"/>
                </a:lnTo>
                <a:close/>
              </a:path>
            </a:pathLst>
          </a:custGeom>
          <a:solidFill>
            <a:srgbClr val="D7D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04800" y="2895600"/>
            <a:ext cx="8153400" cy="304800"/>
          </a:xfrm>
          <a:custGeom>
            <a:avLst/>
            <a:gdLst/>
            <a:ahLst/>
            <a:cxnLst/>
            <a:rect l="l" t="t" r="r" b="b"/>
            <a:pathLst>
              <a:path w="8153400" h="304800">
                <a:moveTo>
                  <a:pt x="8153400" y="0"/>
                </a:moveTo>
                <a:lnTo>
                  <a:pt x="0" y="0"/>
                </a:lnTo>
                <a:lnTo>
                  <a:pt x="0" y="304800"/>
                </a:lnTo>
                <a:lnTo>
                  <a:pt x="8153400" y="304800"/>
                </a:lnTo>
                <a:lnTo>
                  <a:pt x="8153400" y="0"/>
                </a:lnTo>
                <a:close/>
              </a:path>
            </a:pathLst>
          </a:custGeom>
          <a:solidFill>
            <a:srgbClr val="D7D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04800" y="3733800"/>
            <a:ext cx="8153400" cy="304800"/>
          </a:xfrm>
          <a:custGeom>
            <a:avLst/>
            <a:gdLst/>
            <a:ahLst/>
            <a:cxnLst/>
            <a:rect l="l" t="t" r="r" b="b"/>
            <a:pathLst>
              <a:path w="8153400" h="304800">
                <a:moveTo>
                  <a:pt x="8153400" y="0"/>
                </a:moveTo>
                <a:lnTo>
                  <a:pt x="0" y="0"/>
                </a:lnTo>
                <a:lnTo>
                  <a:pt x="0" y="304800"/>
                </a:lnTo>
                <a:lnTo>
                  <a:pt x="8153400" y="304800"/>
                </a:lnTo>
                <a:lnTo>
                  <a:pt x="8153400" y="0"/>
                </a:lnTo>
                <a:close/>
              </a:path>
            </a:pathLst>
          </a:custGeom>
          <a:solidFill>
            <a:srgbClr val="D7D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04800" y="4572000"/>
            <a:ext cx="8153400" cy="304800"/>
          </a:xfrm>
          <a:custGeom>
            <a:avLst/>
            <a:gdLst/>
            <a:ahLst/>
            <a:cxnLst/>
            <a:rect l="l" t="t" r="r" b="b"/>
            <a:pathLst>
              <a:path w="8153400" h="304800">
                <a:moveTo>
                  <a:pt x="8153400" y="0"/>
                </a:moveTo>
                <a:lnTo>
                  <a:pt x="0" y="0"/>
                </a:lnTo>
                <a:lnTo>
                  <a:pt x="0" y="304800"/>
                </a:lnTo>
                <a:lnTo>
                  <a:pt x="8153400" y="304800"/>
                </a:lnTo>
                <a:lnTo>
                  <a:pt x="8153400" y="0"/>
                </a:lnTo>
                <a:close/>
              </a:path>
            </a:pathLst>
          </a:custGeom>
          <a:solidFill>
            <a:srgbClr val="D7D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PYREXIA</a:t>
            </a:r>
            <a:r>
              <a:rPr dirty="0" spc="-90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UNKNOWN</a:t>
            </a:r>
            <a:r>
              <a:rPr dirty="0" spc="-45"/>
              <a:t> </a:t>
            </a:r>
            <a:r>
              <a:rPr dirty="0"/>
              <a:t>ORIGIN</a:t>
            </a:r>
            <a:r>
              <a:rPr dirty="0" spc="-60"/>
              <a:t> </a:t>
            </a:r>
            <a:r>
              <a:rPr dirty="0"/>
              <a:t>:</a:t>
            </a:r>
            <a:r>
              <a:rPr dirty="0" spc="-105"/>
              <a:t> </a:t>
            </a:r>
            <a:r>
              <a:rPr dirty="0"/>
              <a:t>A</a:t>
            </a:r>
            <a:r>
              <a:rPr dirty="0" spc="-100"/>
              <a:t> </a:t>
            </a:r>
            <a:r>
              <a:rPr dirty="0"/>
              <a:t>CLINICAL</a:t>
            </a:r>
            <a:r>
              <a:rPr dirty="0" spc="-140"/>
              <a:t> </a:t>
            </a:r>
            <a:r>
              <a:rPr dirty="0" spc="-10"/>
              <a:t>APPROACH</a:t>
            </a:r>
          </a:p>
          <a:p>
            <a:pPr marL="88900" marR="4421505">
              <a:lnSpc>
                <a:spcPts val="6000"/>
              </a:lnSpc>
              <a:spcBef>
                <a:spcPts val="790"/>
              </a:spcBef>
            </a:pPr>
            <a:r>
              <a:rPr dirty="0" spc="-25">
                <a:latin typeface="Carlito"/>
                <a:cs typeface="Carlito"/>
              </a:rPr>
              <a:t>PAST</a:t>
            </a:r>
            <a:r>
              <a:rPr dirty="0" spc="-75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MEDICAL</a:t>
            </a:r>
            <a:r>
              <a:rPr dirty="0" spc="-75">
                <a:latin typeface="Carlito"/>
                <a:cs typeface="Carlito"/>
              </a:rPr>
              <a:t> </a:t>
            </a:r>
            <a:r>
              <a:rPr dirty="0" spc="-10">
                <a:latin typeface="Carlito"/>
                <a:cs typeface="Carlito"/>
              </a:rPr>
              <a:t>HISTORY </a:t>
            </a:r>
            <a:r>
              <a:rPr dirty="0" spc="-25">
                <a:latin typeface="Carlito"/>
                <a:cs typeface="Carlito"/>
              </a:rPr>
              <a:t>PAST</a:t>
            </a:r>
            <a:r>
              <a:rPr dirty="0" spc="-85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SURGICAL</a:t>
            </a:r>
            <a:r>
              <a:rPr dirty="0" spc="-85">
                <a:latin typeface="Carlito"/>
                <a:cs typeface="Carlito"/>
              </a:rPr>
              <a:t> </a:t>
            </a:r>
            <a:r>
              <a:rPr dirty="0" spc="-10">
                <a:latin typeface="Carlito"/>
                <a:cs typeface="Carlito"/>
              </a:rPr>
              <a:t>HISTORY</a:t>
            </a:r>
          </a:p>
          <a:p>
            <a:pPr marL="88900" marR="5285740">
              <a:lnSpc>
                <a:spcPts val="6600"/>
              </a:lnSpc>
            </a:pPr>
            <a:r>
              <a:rPr dirty="0">
                <a:latin typeface="Carlito"/>
                <a:cs typeface="Carlito"/>
              </a:rPr>
              <a:t>DRUG</a:t>
            </a:r>
            <a:r>
              <a:rPr dirty="0" spc="-35">
                <a:latin typeface="Carlito"/>
                <a:cs typeface="Carlito"/>
              </a:rPr>
              <a:t> </a:t>
            </a:r>
            <a:r>
              <a:rPr dirty="0" spc="-10">
                <a:latin typeface="Carlito"/>
                <a:cs typeface="Carlito"/>
              </a:rPr>
              <a:t>HISTORY </a:t>
            </a:r>
            <a:r>
              <a:rPr dirty="0" spc="-50">
                <a:latin typeface="Carlito"/>
                <a:cs typeface="Carlito"/>
              </a:rPr>
              <a:t>FAMILY</a:t>
            </a:r>
            <a:r>
              <a:rPr dirty="0" spc="-20">
                <a:latin typeface="Carlito"/>
                <a:cs typeface="Carlito"/>
              </a:rPr>
              <a:t> HISTORY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DC9E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CLINICAL</a:t>
            </a:r>
            <a:r>
              <a:rPr dirty="0" spc="-395"/>
              <a:t> </a:t>
            </a:r>
            <a:r>
              <a:rPr dirty="0" spc="-10"/>
              <a:t>APPROACH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304800" y="17526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PYREXIA</a:t>
            </a:r>
            <a:r>
              <a:rPr dirty="0" spc="-90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UNKNOWN</a:t>
            </a:r>
            <a:r>
              <a:rPr dirty="0" spc="-45"/>
              <a:t> </a:t>
            </a:r>
            <a:r>
              <a:rPr dirty="0"/>
              <a:t>ORIGIN</a:t>
            </a:r>
            <a:r>
              <a:rPr dirty="0" spc="-60"/>
              <a:t> </a:t>
            </a:r>
            <a:r>
              <a:rPr dirty="0"/>
              <a:t>:</a:t>
            </a:r>
            <a:r>
              <a:rPr dirty="0" spc="-105"/>
              <a:t> </a:t>
            </a:r>
            <a:r>
              <a:rPr dirty="0"/>
              <a:t>A</a:t>
            </a:r>
            <a:r>
              <a:rPr dirty="0" spc="-100"/>
              <a:t> </a:t>
            </a:r>
            <a:r>
              <a:rPr dirty="0"/>
              <a:t>CLINICAL</a:t>
            </a:r>
            <a:r>
              <a:rPr dirty="0" spc="-140"/>
              <a:t> </a:t>
            </a:r>
            <a:r>
              <a:rPr dirty="0" spc="-10"/>
              <a:t>APPROACH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70"/>
              </a:spcBef>
            </a:pPr>
          </a:p>
          <a:p>
            <a:pPr marL="800735" indent="-343535">
              <a:lnSpc>
                <a:spcPct val="100000"/>
              </a:lnSpc>
              <a:buFont typeface="Wingdings"/>
              <a:buChar char=""/>
              <a:tabLst>
                <a:tab pos="800735" algn="l"/>
              </a:tabLst>
            </a:pPr>
            <a:r>
              <a:rPr dirty="0" spc="-10" b="0">
                <a:latin typeface="Carlito"/>
                <a:cs typeface="Carlito"/>
              </a:rPr>
              <a:t>Travel</a:t>
            </a:r>
          </a:p>
          <a:p>
            <a:pPr marL="800735" indent="-34353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800735" algn="l"/>
              </a:tabLst>
            </a:pPr>
            <a:r>
              <a:rPr dirty="0" b="0">
                <a:latin typeface="Carlito"/>
                <a:cs typeface="Carlito"/>
              </a:rPr>
              <a:t>Residential</a:t>
            </a:r>
            <a:r>
              <a:rPr dirty="0" spc="-110" b="0">
                <a:latin typeface="Carlito"/>
                <a:cs typeface="Carlito"/>
              </a:rPr>
              <a:t> </a:t>
            </a:r>
            <a:r>
              <a:rPr dirty="0" spc="-20" b="0">
                <a:latin typeface="Carlito"/>
                <a:cs typeface="Carlito"/>
              </a:rPr>
              <a:t>area</a:t>
            </a:r>
          </a:p>
          <a:p>
            <a:pPr marL="800735" indent="-34353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800735" algn="l"/>
              </a:tabLst>
            </a:pPr>
            <a:r>
              <a:rPr dirty="0" spc="-10" b="0">
                <a:latin typeface="Carlito"/>
                <a:cs typeface="Carlito"/>
              </a:rPr>
              <a:t>Occupation</a:t>
            </a:r>
          </a:p>
          <a:p>
            <a:pPr marL="800735" indent="-34353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800735" algn="l"/>
              </a:tabLst>
            </a:pPr>
            <a:r>
              <a:rPr dirty="0" b="0">
                <a:latin typeface="Carlito"/>
                <a:cs typeface="Carlito"/>
              </a:rPr>
              <a:t>Contact</a:t>
            </a:r>
            <a:r>
              <a:rPr dirty="0" spc="-55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with</a:t>
            </a:r>
            <a:r>
              <a:rPr dirty="0" spc="-40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domestic</a:t>
            </a:r>
            <a:r>
              <a:rPr dirty="0" spc="-45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/</a:t>
            </a:r>
            <a:r>
              <a:rPr dirty="0" spc="-40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wild</a:t>
            </a:r>
            <a:r>
              <a:rPr dirty="0" spc="-45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animals</a:t>
            </a:r>
            <a:r>
              <a:rPr dirty="0" spc="-35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/</a:t>
            </a:r>
            <a:r>
              <a:rPr dirty="0" spc="-40" b="0">
                <a:latin typeface="Carlito"/>
                <a:cs typeface="Carlito"/>
              </a:rPr>
              <a:t> </a:t>
            </a:r>
            <a:r>
              <a:rPr dirty="0" spc="-10" b="0">
                <a:latin typeface="Carlito"/>
                <a:cs typeface="Carlito"/>
              </a:rPr>
              <a:t>birds</a:t>
            </a:r>
          </a:p>
          <a:p>
            <a:pPr marL="800735" indent="-34353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800735" algn="l"/>
              </a:tabLst>
            </a:pPr>
            <a:r>
              <a:rPr dirty="0" b="0">
                <a:latin typeface="Carlito"/>
                <a:cs typeface="Carlito"/>
              </a:rPr>
              <a:t>Diet</a:t>
            </a:r>
            <a:r>
              <a:rPr dirty="0" spc="-30" b="0">
                <a:latin typeface="Carlito"/>
                <a:cs typeface="Carlito"/>
              </a:rPr>
              <a:t> </a:t>
            </a:r>
            <a:r>
              <a:rPr dirty="0" spc="-10" b="0">
                <a:latin typeface="Carlito"/>
                <a:cs typeface="Carlito"/>
              </a:rPr>
              <a:t>history</a:t>
            </a:r>
          </a:p>
          <a:p>
            <a:pPr marL="800735" indent="-34353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800735" algn="l"/>
              </a:tabLst>
            </a:pPr>
            <a:r>
              <a:rPr dirty="0" b="0">
                <a:latin typeface="Carlito"/>
                <a:cs typeface="Carlito"/>
              </a:rPr>
              <a:t>Sexual</a:t>
            </a:r>
            <a:r>
              <a:rPr dirty="0" spc="-100" b="0">
                <a:latin typeface="Carlito"/>
                <a:cs typeface="Carlito"/>
              </a:rPr>
              <a:t> </a:t>
            </a:r>
            <a:r>
              <a:rPr dirty="0" spc="-10" b="0">
                <a:latin typeface="Carlito"/>
                <a:cs typeface="Carlito"/>
              </a:rPr>
              <a:t>orientation</a:t>
            </a:r>
          </a:p>
          <a:p>
            <a:pPr marL="800735" indent="-34353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800735" algn="l"/>
              </a:tabLst>
            </a:pPr>
            <a:r>
              <a:rPr dirty="0" b="0">
                <a:latin typeface="Carlito"/>
                <a:cs typeface="Carlito"/>
              </a:rPr>
              <a:t>Close</a:t>
            </a:r>
            <a:r>
              <a:rPr dirty="0" spc="-50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contact</a:t>
            </a:r>
            <a:r>
              <a:rPr dirty="0" spc="-45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with</a:t>
            </a:r>
            <a:r>
              <a:rPr dirty="0" spc="-45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TB</a:t>
            </a:r>
            <a:r>
              <a:rPr dirty="0" spc="-55" b="0">
                <a:latin typeface="Carlito"/>
                <a:cs typeface="Carlito"/>
              </a:rPr>
              <a:t> </a:t>
            </a:r>
            <a:r>
              <a:rPr dirty="0" spc="-10" b="0">
                <a:latin typeface="Carlito"/>
                <a:cs typeface="Carlito"/>
              </a:rPr>
              <a:t>patients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5C7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4094" rIns="0" bIns="0" rtlCol="0" vert="horz">
            <a:spAutoFit/>
          </a:bodyPr>
          <a:lstStyle/>
          <a:p>
            <a:pPr marL="27432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PHYSICAL</a:t>
            </a:r>
            <a:r>
              <a:rPr dirty="0" sz="5400" spc="-110"/>
              <a:t> </a:t>
            </a:r>
            <a:r>
              <a:rPr dirty="0" sz="5400" spc="-35"/>
              <a:t>EXAMINATION</a:t>
            </a:r>
            <a:endParaRPr sz="5400"/>
          </a:p>
        </p:txBody>
      </p:sp>
      <p:grpSp>
        <p:nvGrpSpPr>
          <p:cNvPr id="4" name="object 4" descr=""/>
          <p:cNvGrpSpPr/>
          <p:nvPr/>
        </p:nvGrpSpPr>
        <p:grpSpPr>
          <a:xfrm>
            <a:off x="249936" y="1752600"/>
            <a:ext cx="8208645" cy="1504315"/>
            <a:chOff x="249936" y="1752600"/>
            <a:chExt cx="8208645" cy="150431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868" y="2054712"/>
              <a:ext cx="105426" cy="1054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378" y="2008631"/>
              <a:ext cx="1607588" cy="20787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9424" y="1866900"/>
              <a:ext cx="464819" cy="56692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2303" y="1866900"/>
              <a:ext cx="3922776" cy="56692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936" y="2156459"/>
              <a:ext cx="431292" cy="52730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0644" y="2141220"/>
              <a:ext cx="1438656" cy="56692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936" y="2430780"/>
              <a:ext cx="431292" cy="52730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0644" y="2415540"/>
              <a:ext cx="1581912" cy="56692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4227" y="2415540"/>
              <a:ext cx="464819" cy="56692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08631" y="2415540"/>
              <a:ext cx="1787651" cy="56692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936" y="2705100"/>
              <a:ext cx="431292" cy="52730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0644" y="2689860"/>
              <a:ext cx="1260347" cy="56692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04800" y="1752600"/>
              <a:ext cx="8153400" cy="76200"/>
            </a:xfrm>
            <a:custGeom>
              <a:avLst/>
              <a:gdLst/>
              <a:ahLst/>
              <a:cxnLst/>
              <a:rect l="l" t="t" r="r" b="b"/>
              <a:pathLst>
                <a:path w="8153400" h="76200">
                  <a:moveTo>
                    <a:pt x="81534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8153400" y="762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7D96AC">
                <a:alpha val="45881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/>
          <p:nvPr/>
        </p:nvSpPr>
        <p:spPr>
          <a:xfrm>
            <a:off x="381000" y="40386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326136" y="4294632"/>
            <a:ext cx="3956685" cy="1522730"/>
            <a:chOff x="326136" y="4294632"/>
            <a:chExt cx="3956685" cy="1522730"/>
          </a:xfrm>
        </p:grpSpPr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068" y="4340712"/>
              <a:ext cx="105426" cy="10546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606" y="4294632"/>
              <a:ext cx="3463615" cy="24566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136" y="4442460"/>
              <a:ext cx="431292" cy="52730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6844" y="4427220"/>
              <a:ext cx="469392" cy="56692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7908" y="4427220"/>
              <a:ext cx="2063495" cy="56692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136" y="4716780"/>
              <a:ext cx="431292" cy="52730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6844" y="4701540"/>
              <a:ext cx="1246632" cy="566928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136" y="4991100"/>
              <a:ext cx="431292" cy="52730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6844" y="4975860"/>
              <a:ext cx="2834639" cy="56692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136" y="5265420"/>
              <a:ext cx="431292" cy="52730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6844" y="5250180"/>
              <a:ext cx="2830068" cy="566928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>
            <a:off x="307340" y="1389633"/>
            <a:ext cx="5881370" cy="4245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Arial"/>
                <a:cs typeface="Arial"/>
              </a:rPr>
              <a:t>GENERAL</a:t>
            </a:r>
            <a:endParaRPr sz="2000">
              <a:latin typeface="Arial"/>
              <a:cs typeface="Arial"/>
            </a:endParaRPr>
          </a:p>
          <a:p>
            <a:pPr marL="431165" indent="-342265">
              <a:lnSpc>
                <a:spcPts val="2280"/>
              </a:lnSpc>
              <a:spcBef>
                <a:spcPts val="1775"/>
              </a:spcBef>
              <a:buFont typeface="Wingdings"/>
              <a:buChar char=""/>
              <a:tabLst>
                <a:tab pos="431165" algn="l"/>
              </a:tabLst>
            </a:pPr>
            <a:r>
              <a:rPr dirty="0" sz="2000" spc="-10">
                <a:latin typeface="Carlito"/>
                <a:cs typeface="Carlito"/>
              </a:rPr>
              <a:t>Pattern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fever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–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continuous,</a:t>
            </a:r>
            <a:r>
              <a:rPr dirty="0" sz="2000" spc="-7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intermittent,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relapsing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ts val="2160"/>
              </a:lnSpc>
              <a:buFont typeface="Wingdings"/>
              <a:buChar char=""/>
              <a:tabLst>
                <a:tab pos="431165" algn="l"/>
              </a:tabLst>
            </a:pPr>
            <a:r>
              <a:rPr dirty="0" sz="2000">
                <a:latin typeface="Carlito"/>
                <a:cs typeface="Carlito"/>
              </a:rPr>
              <a:t>Ill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or</a:t>
            </a:r>
            <a:r>
              <a:rPr dirty="0" sz="2000" spc="-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not</a:t>
            </a:r>
            <a:r>
              <a:rPr dirty="0" sz="2000" spc="-25">
                <a:latin typeface="Carlito"/>
                <a:cs typeface="Carlito"/>
              </a:rPr>
              <a:t> ill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ts val="2160"/>
              </a:lnSpc>
              <a:buFont typeface="Wingdings"/>
              <a:buChar char=""/>
              <a:tabLst>
                <a:tab pos="431165" algn="l"/>
              </a:tabLst>
            </a:pPr>
            <a:r>
              <a:rPr dirty="0" sz="2000" spc="-10">
                <a:latin typeface="Carlito"/>
                <a:cs typeface="Carlito"/>
              </a:rPr>
              <a:t>Weight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loss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–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chronic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illness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ts val="2280"/>
              </a:lnSpc>
              <a:buFont typeface="Wingdings"/>
              <a:buChar char=""/>
              <a:tabLst>
                <a:tab pos="431165" algn="l"/>
              </a:tabLst>
            </a:pPr>
            <a:r>
              <a:rPr dirty="0" sz="2000">
                <a:latin typeface="Carlito"/>
                <a:cs typeface="Carlito"/>
              </a:rPr>
              <a:t>Skin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rash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"/>
            </a:pPr>
            <a:endParaRPr sz="2000">
              <a:latin typeface="Carlito"/>
              <a:cs typeface="Carlito"/>
            </a:endParaRPr>
          </a:p>
          <a:p>
            <a:pPr marL="88900">
              <a:lnSpc>
                <a:spcPct val="100000"/>
              </a:lnSpc>
            </a:pPr>
            <a:r>
              <a:rPr dirty="0" sz="2000" spc="-10" b="1">
                <a:latin typeface="Arial"/>
                <a:cs typeface="Arial"/>
              </a:rPr>
              <a:t>HANDS</a:t>
            </a:r>
            <a:endParaRPr sz="2000">
              <a:latin typeface="Arial"/>
              <a:cs typeface="Arial"/>
            </a:endParaRPr>
          </a:p>
          <a:p>
            <a:pPr lvl="1" marL="507365" indent="-342265">
              <a:lnSpc>
                <a:spcPts val="2280"/>
              </a:lnSpc>
              <a:spcBef>
                <a:spcPts val="1780"/>
              </a:spcBef>
              <a:buFont typeface="Wingdings"/>
              <a:buChar char=""/>
              <a:tabLst>
                <a:tab pos="507365" algn="l"/>
              </a:tabLst>
            </a:pPr>
            <a:r>
              <a:rPr dirty="0" sz="2000" spc="-10">
                <a:latin typeface="Carlito"/>
                <a:cs typeface="Carlito"/>
              </a:rPr>
              <a:t>Stigmata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infective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endocarditis</a:t>
            </a:r>
            <a:endParaRPr sz="2000">
              <a:latin typeface="Carlito"/>
              <a:cs typeface="Carlito"/>
            </a:endParaRPr>
          </a:p>
          <a:p>
            <a:pPr lvl="1" marL="507365" indent="-342265">
              <a:lnSpc>
                <a:spcPts val="2160"/>
              </a:lnSpc>
              <a:buFont typeface="Wingdings"/>
              <a:buChar char=""/>
              <a:tabLst>
                <a:tab pos="507365" algn="l"/>
              </a:tabLst>
            </a:pPr>
            <a:r>
              <a:rPr dirty="0" sz="2000" spc="-10">
                <a:latin typeface="Carlito"/>
                <a:cs typeface="Carlito"/>
              </a:rPr>
              <a:t>Vasculitis</a:t>
            </a:r>
            <a:r>
              <a:rPr dirty="0" sz="2000" spc="-10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changes</a:t>
            </a:r>
            <a:endParaRPr sz="2000">
              <a:latin typeface="Carlito"/>
              <a:cs typeface="Carlito"/>
            </a:endParaRPr>
          </a:p>
          <a:p>
            <a:pPr lvl="1" marL="507365" indent="-342265">
              <a:lnSpc>
                <a:spcPts val="2160"/>
              </a:lnSpc>
              <a:buFont typeface="Wingdings"/>
              <a:buChar char=""/>
              <a:tabLst>
                <a:tab pos="507365" algn="l"/>
              </a:tabLst>
            </a:pPr>
            <a:r>
              <a:rPr dirty="0" sz="2000" spc="-10">
                <a:latin typeface="Carlito"/>
                <a:cs typeface="Carlito"/>
              </a:rPr>
              <a:t>Clubbing</a:t>
            </a:r>
            <a:endParaRPr sz="2000">
              <a:latin typeface="Carlito"/>
              <a:cs typeface="Carlito"/>
            </a:endParaRPr>
          </a:p>
          <a:p>
            <a:pPr lvl="1" marL="507365" indent="-342265">
              <a:lnSpc>
                <a:spcPts val="2160"/>
              </a:lnSpc>
              <a:buFont typeface="Wingdings"/>
              <a:buChar char=""/>
              <a:tabLst>
                <a:tab pos="507365" algn="l"/>
              </a:tabLst>
            </a:pPr>
            <a:r>
              <a:rPr dirty="0" sz="2000" spc="-10">
                <a:latin typeface="Carlito"/>
                <a:cs typeface="Carlito"/>
              </a:rPr>
              <a:t>Presence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arthropathy</a:t>
            </a:r>
            <a:endParaRPr sz="2000">
              <a:latin typeface="Carlito"/>
              <a:cs typeface="Carlito"/>
            </a:endParaRPr>
          </a:p>
          <a:p>
            <a:pPr lvl="1" marL="507365" indent="-342265">
              <a:lnSpc>
                <a:spcPts val="2280"/>
              </a:lnSpc>
              <a:buFont typeface="Wingdings"/>
              <a:buChar char=""/>
              <a:tabLst>
                <a:tab pos="507365" algn="l"/>
              </a:tabLst>
            </a:pPr>
            <a:r>
              <a:rPr dirty="0" sz="2000" spc="-20">
                <a:latin typeface="Carlito"/>
                <a:cs typeface="Carlito"/>
              </a:rPr>
              <a:t>Raynaud’s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phenomenon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5C79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249936" y="2008632"/>
            <a:ext cx="8124825" cy="974090"/>
            <a:chOff x="249936" y="2008632"/>
            <a:chExt cx="8124825" cy="9740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868" y="2054712"/>
              <a:ext cx="105426" cy="10546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759" y="2008632"/>
              <a:ext cx="3574649" cy="24566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936" y="2156460"/>
              <a:ext cx="431292" cy="5273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0644" y="2141220"/>
              <a:ext cx="7793735" cy="56692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936" y="2430780"/>
              <a:ext cx="431292" cy="5273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644" y="2415540"/>
              <a:ext cx="763524" cy="566927"/>
            </a:xfrm>
            <a:prstGeom prst="rect">
              <a:avLst/>
            </a:prstGeom>
          </p:spPr>
        </p:pic>
      </p:grpSp>
      <p:sp>
        <p:nvSpPr>
          <p:cNvPr id="10" name="object 10" descr=""/>
          <p:cNvSpPr/>
          <p:nvPr/>
        </p:nvSpPr>
        <p:spPr>
          <a:xfrm>
            <a:off x="304800" y="17526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07340" y="1389633"/>
            <a:ext cx="7898765" cy="14103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latin typeface="Arial"/>
                <a:cs typeface="Arial"/>
              </a:rPr>
              <a:t>ARMS</a:t>
            </a:r>
            <a:endParaRPr sz="2000">
              <a:latin typeface="Arial"/>
              <a:cs typeface="Arial"/>
            </a:endParaRPr>
          </a:p>
          <a:p>
            <a:pPr marL="431165" indent="-342265">
              <a:lnSpc>
                <a:spcPts val="2280"/>
              </a:lnSpc>
              <a:spcBef>
                <a:spcPts val="1775"/>
              </a:spcBef>
              <a:buFont typeface="Wingdings"/>
              <a:buChar char=""/>
              <a:tabLst>
                <a:tab pos="431165" algn="l"/>
              </a:tabLst>
            </a:pPr>
            <a:r>
              <a:rPr dirty="0" sz="2000">
                <a:latin typeface="Carlito"/>
                <a:cs typeface="Carlito"/>
              </a:rPr>
              <a:t>Drug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injection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sites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(IV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drug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usage)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ts val="2160"/>
              </a:lnSpc>
              <a:buFont typeface="Wingdings"/>
              <a:buChar char=""/>
              <a:tabLst>
                <a:tab pos="431165" algn="l"/>
              </a:tabLst>
            </a:pPr>
            <a:r>
              <a:rPr dirty="0" sz="2000" spc="-10">
                <a:latin typeface="Carlito"/>
                <a:cs typeface="Carlito"/>
              </a:rPr>
              <a:t>Epithrochlear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and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axillary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nodes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(lymphoma,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sarcoidosis,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focal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infection)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ts val="2280"/>
              </a:lnSpc>
              <a:buFont typeface="Wingdings"/>
              <a:buChar char=""/>
              <a:tabLst>
                <a:tab pos="431165" algn="l"/>
              </a:tabLst>
            </a:pPr>
            <a:r>
              <a:rPr dirty="0" sz="2000" spc="-20">
                <a:latin typeface="Carlito"/>
                <a:cs typeface="Carlito"/>
              </a:rPr>
              <a:t>Skin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26136" y="4038600"/>
            <a:ext cx="8208645" cy="1991995"/>
            <a:chOff x="326136" y="4038600"/>
            <a:chExt cx="8208645" cy="1991995"/>
          </a:xfrm>
        </p:grpSpPr>
        <p:sp>
          <p:nvSpPr>
            <p:cNvPr id="13" name="object 13" descr=""/>
            <p:cNvSpPr/>
            <p:nvPr/>
          </p:nvSpPr>
          <p:spPr>
            <a:xfrm>
              <a:off x="381000" y="4038600"/>
              <a:ext cx="8153400" cy="76200"/>
            </a:xfrm>
            <a:custGeom>
              <a:avLst/>
              <a:gdLst/>
              <a:ahLst/>
              <a:cxnLst/>
              <a:rect l="l" t="t" r="r" b="b"/>
              <a:pathLst>
                <a:path w="8153400" h="76200">
                  <a:moveTo>
                    <a:pt x="81534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8153400" y="762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7D96AC">
                <a:alpha val="4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068" y="4340712"/>
              <a:ext cx="105426" cy="10546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6009" y="4313529"/>
              <a:ext cx="113156" cy="18897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1144" y="4152900"/>
              <a:ext cx="4668011" cy="56692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136" y="4442459"/>
              <a:ext cx="431292" cy="52730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6844" y="4427220"/>
              <a:ext cx="455675" cy="56692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4191" y="4427220"/>
              <a:ext cx="685800" cy="56692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9575" y="4427220"/>
              <a:ext cx="464819" cy="56692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3980" y="4427220"/>
              <a:ext cx="2371344" cy="56692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136" y="4716780"/>
              <a:ext cx="431292" cy="52730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6844" y="4701540"/>
              <a:ext cx="419100" cy="56692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7616" y="4701540"/>
              <a:ext cx="3570732" cy="56692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136" y="4991100"/>
              <a:ext cx="431292" cy="52730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6844" y="4975860"/>
              <a:ext cx="1106424" cy="56692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78280" y="4975860"/>
              <a:ext cx="464819" cy="56692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61160" y="4975860"/>
              <a:ext cx="5794247" cy="56692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6844" y="5189219"/>
              <a:ext cx="5346191" cy="56692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136" y="5478780"/>
              <a:ext cx="431292" cy="52730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6844" y="5463539"/>
              <a:ext cx="2255520" cy="566928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383540" y="3676269"/>
            <a:ext cx="6848475" cy="2172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Arial"/>
                <a:cs typeface="Arial"/>
              </a:rPr>
              <a:t>HEAD</a:t>
            </a:r>
            <a:r>
              <a:rPr dirty="0" sz="2000" spc="-1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NECK</a:t>
            </a:r>
            <a:endParaRPr sz="2000">
              <a:latin typeface="Arial"/>
              <a:cs typeface="Arial"/>
            </a:endParaRPr>
          </a:p>
          <a:p>
            <a:pPr marL="431165" indent="-342265">
              <a:lnSpc>
                <a:spcPts val="2280"/>
              </a:lnSpc>
              <a:spcBef>
                <a:spcPts val="1780"/>
              </a:spcBef>
              <a:buFont typeface="Wingdings"/>
              <a:buChar char=""/>
              <a:tabLst>
                <a:tab pos="431165" algn="l"/>
              </a:tabLst>
            </a:pPr>
            <a:r>
              <a:rPr dirty="0" sz="2000">
                <a:latin typeface="Carlito"/>
                <a:cs typeface="Carlito"/>
              </a:rPr>
              <a:t>Feel</a:t>
            </a:r>
            <a:r>
              <a:rPr dirty="0" sz="2000" spc="-7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temporal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arteries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(tender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and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thicken)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ts val="2160"/>
              </a:lnSpc>
              <a:buFont typeface="Wingdings"/>
              <a:buChar char=""/>
              <a:tabLst>
                <a:tab pos="431165" algn="l"/>
              </a:tabLst>
            </a:pPr>
            <a:r>
              <a:rPr dirty="0" sz="2000" b="1">
                <a:latin typeface="Carlito"/>
                <a:cs typeface="Carlito"/>
              </a:rPr>
              <a:t>Eyes</a:t>
            </a:r>
            <a:r>
              <a:rPr dirty="0" sz="2000" spc="-45" b="1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–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iritis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/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conjunctivitis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ts val="2160"/>
              </a:lnSpc>
              <a:buFont typeface="Wingdings"/>
              <a:buChar char=""/>
              <a:tabLst>
                <a:tab pos="431165" algn="l"/>
              </a:tabLst>
            </a:pPr>
            <a:r>
              <a:rPr dirty="0" sz="2000">
                <a:latin typeface="Carlito"/>
                <a:cs typeface="Carlito"/>
              </a:rPr>
              <a:t>Jaundice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(ascending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cholangitis)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ts val="1920"/>
              </a:lnSpc>
              <a:buFont typeface="Wingdings"/>
              <a:buChar char=""/>
              <a:tabLst>
                <a:tab pos="431165" algn="l"/>
              </a:tabLst>
            </a:pPr>
            <a:r>
              <a:rPr dirty="0" sz="2000" b="1">
                <a:latin typeface="Carlito"/>
                <a:cs typeface="Carlito"/>
              </a:rPr>
              <a:t>Fundus</a:t>
            </a:r>
            <a:r>
              <a:rPr dirty="0" sz="2000" spc="-60" b="1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–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choroidal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tubercle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(miliary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TB),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Roth’s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spot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(infective</a:t>
            </a:r>
            <a:endParaRPr sz="2000">
              <a:latin typeface="Carlito"/>
              <a:cs typeface="Carlito"/>
            </a:endParaRPr>
          </a:p>
          <a:p>
            <a:pPr marL="431800">
              <a:lnSpc>
                <a:spcPts val="1920"/>
              </a:lnSpc>
            </a:pPr>
            <a:r>
              <a:rPr dirty="0" sz="2000">
                <a:latin typeface="Carlito"/>
                <a:cs typeface="Carlito"/>
              </a:rPr>
              <a:t>endocarditis)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and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retinal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hemorrhage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(leukemia)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ts val="2280"/>
              </a:lnSpc>
              <a:buFont typeface="Wingdings"/>
              <a:buChar char=""/>
              <a:tabLst>
                <a:tab pos="431165" algn="l"/>
              </a:tabLst>
            </a:pPr>
            <a:r>
              <a:rPr dirty="0" sz="2000" spc="-10">
                <a:latin typeface="Carlito"/>
                <a:cs typeface="Carlito"/>
              </a:rPr>
              <a:t>Lymphadenopathy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4094" rIns="0" bIns="0" rtlCol="0" vert="horz">
            <a:spAutoFit/>
          </a:bodyPr>
          <a:lstStyle/>
          <a:p>
            <a:pPr marL="27432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PHYSICAL</a:t>
            </a:r>
            <a:r>
              <a:rPr dirty="0" sz="5400" spc="-110"/>
              <a:t> </a:t>
            </a:r>
            <a:r>
              <a:rPr dirty="0" sz="5400" spc="-35"/>
              <a:t>EXAMINATION</a:t>
            </a:r>
            <a:endParaRPr sz="5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C67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69926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PHYSIOLOGY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727575" y="2074291"/>
            <a:ext cx="3956685" cy="1550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rlito"/>
                <a:cs typeface="Carlito"/>
              </a:rPr>
              <a:t>Normal</a:t>
            </a:r>
            <a:r>
              <a:rPr dirty="0" sz="2000" spc="295">
                <a:latin typeface="Carlito"/>
                <a:cs typeface="Carlito"/>
              </a:rPr>
              <a:t>    </a:t>
            </a:r>
            <a:r>
              <a:rPr dirty="0" sz="2000">
                <a:latin typeface="Carlito"/>
                <a:cs typeface="Carlito"/>
              </a:rPr>
              <a:t>body</a:t>
            </a:r>
            <a:r>
              <a:rPr dirty="0" sz="2000" spc="300">
                <a:latin typeface="Carlito"/>
                <a:cs typeface="Carlito"/>
              </a:rPr>
              <a:t>    </a:t>
            </a:r>
            <a:r>
              <a:rPr dirty="0" sz="2000">
                <a:latin typeface="Carlito"/>
                <a:cs typeface="Carlito"/>
              </a:rPr>
              <a:t>temperature</a:t>
            </a:r>
            <a:r>
              <a:rPr dirty="0" sz="2000" spc="295">
                <a:latin typeface="Carlito"/>
                <a:cs typeface="Carlito"/>
              </a:rPr>
              <a:t>    </a:t>
            </a:r>
            <a:r>
              <a:rPr dirty="0" sz="2000" spc="-25">
                <a:latin typeface="Carlito"/>
                <a:cs typeface="Carlito"/>
              </a:rPr>
              <a:t>is </a:t>
            </a:r>
            <a:r>
              <a:rPr dirty="0" sz="2000">
                <a:latin typeface="Carlito"/>
                <a:cs typeface="Carlito"/>
              </a:rPr>
              <a:t>maintained</a:t>
            </a:r>
            <a:r>
              <a:rPr dirty="0" sz="2000" spc="40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by</a:t>
            </a:r>
            <a:r>
              <a:rPr dirty="0" sz="2000" spc="39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</a:t>
            </a:r>
            <a:r>
              <a:rPr dirty="0" sz="2000" spc="39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complex</a:t>
            </a:r>
            <a:r>
              <a:rPr dirty="0" sz="2000" spc="39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regulatory </a:t>
            </a:r>
            <a:r>
              <a:rPr dirty="0" sz="2000">
                <a:latin typeface="Carlito"/>
                <a:cs typeface="Carlito"/>
              </a:rPr>
              <a:t>system</a:t>
            </a:r>
            <a:r>
              <a:rPr dirty="0" sz="2000" spc="8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in</a:t>
            </a:r>
            <a:r>
              <a:rPr dirty="0" sz="2000" spc="9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9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anterior</a:t>
            </a:r>
            <a:r>
              <a:rPr dirty="0" sz="2000" spc="9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hypothalamus, </a:t>
            </a:r>
            <a:r>
              <a:rPr dirty="0" sz="2000">
                <a:latin typeface="Carlito"/>
                <a:cs typeface="Carlito"/>
              </a:rPr>
              <a:t>preoptic</a:t>
            </a:r>
            <a:r>
              <a:rPr dirty="0" sz="2000" spc="31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area,</a:t>
            </a:r>
            <a:r>
              <a:rPr dirty="0" sz="2000" spc="31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temperature</a:t>
            </a:r>
            <a:r>
              <a:rPr dirty="0" sz="2000" spc="30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sensitive </a:t>
            </a:r>
            <a:r>
              <a:rPr dirty="0" sz="2000">
                <a:latin typeface="Carlito"/>
                <a:cs typeface="Carlito"/>
              </a:rPr>
              <a:t>area,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thermal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set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point.</a:t>
            </a:r>
            <a:endParaRPr sz="2000">
              <a:latin typeface="Carlito"/>
              <a:cs typeface="Carli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3959352" cy="291446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5C79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249936" y="2008632"/>
            <a:ext cx="4377055" cy="2345690"/>
            <a:chOff x="249936" y="2008632"/>
            <a:chExt cx="4377055" cy="23456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868" y="2054712"/>
              <a:ext cx="105426" cy="10546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16" y="2008632"/>
              <a:ext cx="1384160" cy="24566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936" y="2156460"/>
              <a:ext cx="431292" cy="5273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0644" y="2141220"/>
              <a:ext cx="2450592" cy="56692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936" y="2430780"/>
              <a:ext cx="431292" cy="5273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644" y="2415540"/>
              <a:ext cx="3159252" cy="56692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936" y="2705100"/>
              <a:ext cx="431292" cy="5273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0644" y="2689860"/>
              <a:ext cx="556260" cy="56692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8576" y="2689860"/>
              <a:ext cx="2054352" cy="56692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936" y="2979420"/>
              <a:ext cx="431292" cy="52730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0644" y="2964180"/>
              <a:ext cx="2186940" cy="56692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936" y="3253740"/>
              <a:ext cx="431292" cy="52730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0644" y="3238500"/>
              <a:ext cx="4046220" cy="56692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936" y="3528060"/>
              <a:ext cx="431292" cy="52730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0644" y="3512820"/>
              <a:ext cx="2514600" cy="56692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936" y="3802380"/>
              <a:ext cx="431292" cy="52730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0644" y="3787139"/>
              <a:ext cx="772668" cy="56692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2896" y="3787139"/>
              <a:ext cx="464820" cy="56692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7300" y="3787139"/>
              <a:ext cx="1560576" cy="566928"/>
            </a:xfrm>
            <a:prstGeom prst="rect">
              <a:avLst/>
            </a:prstGeom>
          </p:spPr>
        </p:pic>
      </p:grpSp>
      <p:sp>
        <p:nvSpPr>
          <p:cNvPr id="23" name="object 23" descr=""/>
          <p:cNvSpPr/>
          <p:nvPr/>
        </p:nvSpPr>
        <p:spPr>
          <a:xfrm>
            <a:off x="304800" y="17526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 descr=""/>
          <p:cNvGrpSpPr/>
          <p:nvPr/>
        </p:nvGrpSpPr>
        <p:grpSpPr>
          <a:xfrm>
            <a:off x="326136" y="4724400"/>
            <a:ext cx="8208645" cy="1367155"/>
            <a:chOff x="326136" y="4724400"/>
            <a:chExt cx="8208645" cy="1367155"/>
          </a:xfrm>
        </p:grpSpPr>
        <p:sp>
          <p:nvSpPr>
            <p:cNvPr id="25" name="object 25" descr=""/>
            <p:cNvSpPr/>
            <p:nvPr/>
          </p:nvSpPr>
          <p:spPr>
            <a:xfrm>
              <a:off x="381000" y="4724400"/>
              <a:ext cx="8153400" cy="76200"/>
            </a:xfrm>
            <a:custGeom>
              <a:avLst/>
              <a:gdLst/>
              <a:ahLst/>
              <a:cxnLst/>
              <a:rect l="l" t="t" r="r" b="b"/>
              <a:pathLst>
                <a:path w="8153400" h="76200">
                  <a:moveTo>
                    <a:pt x="81534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8153400" y="762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7D96AC">
                <a:alpha val="4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136" y="4777739"/>
              <a:ext cx="431292" cy="52730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6844" y="4762500"/>
              <a:ext cx="2060448" cy="56692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136" y="5052059"/>
              <a:ext cx="431292" cy="52730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6844" y="5036820"/>
              <a:ext cx="1886712" cy="56692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60091" y="5036820"/>
              <a:ext cx="464819" cy="566928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44496" y="5036820"/>
              <a:ext cx="1283208" cy="566928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136" y="5326380"/>
              <a:ext cx="431292" cy="52730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6844" y="5311140"/>
              <a:ext cx="1548383" cy="566928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23288" y="5311140"/>
              <a:ext cx="464819" cy="566928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07691" y="5311140"/>
              <a:ext cx="5881115" cy="566928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6844" y="5524500"/>
              <a:ext cx="1024128" cy="566928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307340" y="1389633"/>
            <a:ext cx="7458075" cy="4519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45" b="1">
                <a:latin typeface="Arial"/>
                <a:cs typeface="Arial"/>
              </a:rPr>
              <a:t>FACE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MOUTH</a:t>
            </a:r>
            <a:endParaRPr sz="2000">
              <a:latin typeface="Arial"/>
              <a:cs typeface="Arial"/>
            </a:endParaRPr>
          </a:p>
          <a:p>
            <a:pPr marL="431165" indent="-342265">
              <a:lnSpc>
                <a:spcPts val="2280"/>
              </a:lnSpc>
              <a:spcBef>
                <a:spcPts val="1775"/>
              </a:spcBef>
              <a:buFont typeface="Wingdings"/>
              <a:buChar char=""/>
              <a:tabLst>
                <a:tab pos="431165" algn="l"/>
              </a:tabLst>
            </a:pPr>
            <a:r>
              <a:rPr dirty="0" sz="2000">
                <a:latin typeface="Carlito"/>
                <a:cs typeface="Carlito"/>
              </a:rPr>
              <a:t>Butterfly</a:t>
            </a:r>
            <a:r>
              <a:rPr dirty="0" sz="2000" spc="-90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rash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ts val="2160"/>
              </a:lnSpc>
              <a:buFont typeface="Wingdings"/>
              <a:buChar char=""/>
              <a:tabLst>
                <a:tab pos="431165" algn="l"/>
              </a:tabLst>
            </a:pPr>
            <a:r>
              <a:rPr dirty="0" sz="2000">
                <a:latin typeface="Carlito"/>
                <a:cs typeface="Carlito"/>
              </a:rPr>
              <a:t>Mucous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membranes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ts val="2160"/>
              </a:lnSpc>
              <a:buFont typeface="Wingdings"/>
              <a:buChar char=""/>
              <a:tabLst>
                <a:tab pos="431165" algn="l"/>
              </a:tabLst>
            </a:pPr>
            <a:r>
              <a:rPr dirty="0" sz="2000">
                <a:latin typeface="Carlito"/>
                <a:cs typeface="Carlito"/>
              </a:rPr>
              <a:t>Seborrhoic</a:t>
            </a:r>
            <a:r>
              <a:rPr dirty="0" sz="2000" spc="-9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dermatitis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(HIV)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ts val="2160"/>
              </a:lnSpc>
              <a:buFont typeface="Wingdings"/>
              <a:buChar char=""/>
              <a:tabLst>
                <a:tab pos="431165" algn="l"/>
              </a:tabLst>
            </a:pPr>
            <a:r>
              <a:rPr dirty="0" sz="2000">
                <a:latin typeface="Carlito"/>
                <a:cs typeface="Carlito"/>
              </a:rPr>
              <a:t>Mouth</a:t>
            </a:r>
            <a:r>
              <a:rPr dirty="0" sz="2000" spc="-7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ulcers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(SLE)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ts val="2160"/>
              </a:lnSpc>
              <a:buFont typeface="Wingdings"/>
              <a:buChar char=""/>
              <a:tabLst>
                <a:tab pos="431165" algn="l"/>
              </a:tabLst>
            </a:pPr>
            <a:r>
              <a:rPr dirty="0" sz="2000">
                <a:latin typeface="Carlito"/>
                <a:cs typeface="Carlito"/>
              </a:rPr>
              <a:t>Buccal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candidiasis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ts val="2160"/>
              </a:lnSpc>
              <a:buFont typeface="Wingdings"/>
              <a:buChar char=""/>
              <a:tabLst>
                <a:tab pos="431165" algn="l"/>
              </a:tabLst>
            </a:pPr>
            <a:r>
              <a:rPr dirty="0" sz="2000" spc="-35">
                <a:latin typeface="Carlito"/>
                <a:cs typeface="Carlito"/>
              </a:rPr>
              <a:t>Teeth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and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tonsil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infections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(abscess)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ts val="2160"/>
              </a:lnSpc>
              <a:buFont typeface="Wingdings"/>
              <a:buChar char=""/>
              <a:tabLst>
                <a:tab pos="431165" algn="l"/>
              </a:tabLst>
            </a:pPr>
            <a:r>
              <a:rPr dirty="0" sz="2000" spc="-10">
                <a:latin typeface="Carlito"/>
                <a:cs typeface="Carlito"/>
              </a:rPr>
              <a:t>Parotid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enlargement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ts val="2280"/>
              </a:lnSpc>
              <a:buFont typeface="Wingdings"/>
              <a:buChar char=""/>
              <a:tabLst>
                <a:tab pos="431165" algn="l"/>
              </a:tabLst>
            </a:pPr>
            <a:r>
              <a:rPr dirty="0" sz="2000" b="1">
                <a:latin typeface="Carlito"/>
                <a:cs typeface="Carlito"/>
              </a:rPr>
              <a:t>Ears</a:t>
            </a:r>
            <a:r>
              <a:rPr dirty="0" sz="2000" spc="-40" b="1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–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otitis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media</a:t>
            </a:r>
            <a:endParaRPr sz="2000">
              <a:latin typeface="Carlito"/>
              <a:cs typeface="Carlito"/>
            </a:endParaRPr>
          </a:p>
          <a:p>
            <a:pPr marL="88900">
              <a:lnSpc>
                <a:spcPct val="100000"/>
              </a:lnSpc>
              <a:spcBef>
                <a:spcPts val="1705"/>
              </a:spcBef>
            </a:pPr>
            <a:r>
              <a:rPr dirty="0" sz="2000" spc="-10" b="1">
                <a:latin typeface="Arial"/>
                <a:cs typeface="Arial"/>
              </a:rPr>
              <a:t>CHEST</a:t>
            </a:r>
            <a:endParaRPr sz="2000">
              <a:latin typeface="Arial"/>
              <a:cs typeface="Arial"/>
            </a:endParaRPr>
          </a:p>
          <a:p>
            <a:pPr lvl="1" marL="507365" indent="-342265">
              <a:lnSpc>
                <a:spcPts val="2280"/>
              </a:lnSpc>
              <a:spcBef>
                <a:spcPts val="1175"/>
              </a:spcBef>
              <a:buFont typeface="Wingdings"/>
              <a:buChar char=""/>
              <a:tabLst>
                <a:tab pos="507365" algn="l"/>
              </a:tabLst>
            </a:pPr>
            <a:r>
              <a:rPr dirty="0" sz="2000">
                <a:latin typeface="Carlito"/>
                <a:cs typeface="Carlito"/>
              </a:rPr>
              <a:t>Bony</a:t>
            </a:r>
            <a:r>
              <a:rPr dirty="0" sz="2000" spc="-7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tenderness</a:t>
            </a:r>
            <a:endParaRPr sz="2000">
              <a:latin typeface="Carlito"/>
              <a:cs typeface="Carlito"/>
            </a:endParaRPr>
          </a:p>
          <a:p>
            <a:pPr lvl="1" marL="507365" indent="-342265">
              <a:lnSpc>
                <a:spcPts val="2160"/>
              </a:lnSpc>
              <a:buFont typeface="Wingdings"/>
              <a:buChar char=""/>
              <a:tabLst>
                <a:tab pos="507365" algn="l"/>
              </a:tabLst>
            </a:pPr>
            <a:r>
              <a:rPr dirty="0" sz="2000" spc="-10" b="1">
                <a:latin typeface="Carlito"/>
                <a:cs typeface="Carlito"/>
              </a:rPr>
              <a:t>Cardiovascular</a:t>
            </a:r>
            <a:r>
              <a:rPr dirty="0" sz="2000" spc="-15" b="1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–</a:t>
            </a:r>
            <a:r>
              <a:rPr dirty="0" sz="2000" spc="2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murmurs</a:t>
            </a:r>
            <a:endParaRPr sz="2000">
              <a:latin typeface="Carlito"/>
              <a:cs typeface="Carlito"/>
            </a:endParaRPr>
          </a:p>
          <a:p>
            <a:pPr lvl="1" marL="508000" marR="5080" indent="-342900">
              <a:lnSpc>
                <a:spcPct val="70000"/>
              </a:lnSpc>
              <a:spcBef>
                <a:spcPts val="600"/>
              </a:spcBef>
              <a:buFont typeface="Wingdings"/>
              <a:buChar char=""/>
              <a:tabLst>
                <a:tab pos="508000" algn="l"/>
              </a:tabLst>
            </a:pPr>
            <a:r>
              <a:rPr dirty="0" sz="2000" spc="-10" b="1">
                <a:latin typeface="Carlito"/>
                <a:cs typeface="Carlito"/>
              </a:rPr>
              <a:t>Respiratory</a:t>
            </a:r>
            <a:r>
              <a:rPr dirty="0" sz="2000" spc="-40" b="1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–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signs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pneumonia,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tuberculosis,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empyema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and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lung </a:t>
            </a:r>
            <a:r>
              <a:rPr dirty="0" sz="2000" spc="-10">
                <a:latin typeface="Carlito"/>
                <a:cs typeface="Carlito"/>
              </a:rPr>
              <a:t>cancer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4094" rIns="0" bIns="0" rtlCol="0" vert="horz">
            <a:spAutoFit/>
          </a:bodyPr>
          <a:lstStyle/>
          <a:p>
            <a:pPr marL="27432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PHYSICAL</a:t>
            </a:r>
            <a:r>
              <a:rPr dirty="0" sz="5400" spc="-110"/>
              <a:t> </a:t>
            </a:r>
            <a:r>
              <a:rPr dirty="0" sz="5400" spc="-35"/>
              <a:t>EXAMINATION</a:t>
            </a:r>
            <a:endParaRPr sz="5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5C79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90143" y="1828800"/>
            <a:ext cx="8296909" cy="4048125"/>
            <a:chOff x="390143" y="1828800"/>
            <a:chExt cx="8296909" cy="40481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268" y="2130912"/>
              <a:ext cx="105426" cy="10546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28" y="2084831"/>
              <a:ext cx="1831926" cy="24566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376" y="1943100"/>
              <a:ext cx="464819" cy="56692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8167" y="1943100"/>
              <a:ext cx="1711452" cy="56692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335" y="2232659"/>
              <a:ext cx="431292" cy="5273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3043" y="2217420"/>
              <a:ext cx="1891283" cy="56692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335" y="2506980"/>
              <a:ext cx="431292" cy="5273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3043" y="2491740"/>
              <a:ext cx="1837944" cy="56692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2660" y="2491740"/>
              <a:ext cx="464819" cy="56692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17064" y="2491740"/>
              <a:ext cx="1760219" cy="56692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96867" y="2491740"/>
              <a:ext cx="1921764" cy="56692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80303" y="2491740"/>
              <a:ext cx="1110996" cy="56692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335" y="2781300"/>
              <a:ext cx="431292" cy="5273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3043" y="2766060"/>
              <a:ext cx="2345436" cy="56692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0151" y="2766060"/>
              <a:ext cx="464819" cy="56692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80943" y="2766060"/>
              <a:ext cx="2404872" cy="56692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335" y="3055619"/>
              <a:ext cx="431292" cy="52730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3043" y="3040380"/>
              <a:ext cx="1376171" cy="56692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70888" y="3040380"/>
              <a:ext cx="1712976" cy="56692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5536" y="3040380"/>
              <a:ext cx="464820" cy="56692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29939" y="3040380"/>
              <a:ext cx="1417319" cy="56692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335" y="3329939"/>
              <a:ext cx="431292" cy="52730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3043" y="3314700"/>
              <a:ext cx="2077212" cy="56692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1927" y="3314700"/>
              <a:ext cx="464819" cy="56692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56332" y="3314700"/>
              <a:ext cx="1862327" cy="56692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335" y="3604260"/>
              <a:ext cx="431292" cy="52730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3043" y="3589020"/>
              <a:ext cx="1217676" cy="56692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2391" y="3589020"/>
              <a:ext cx="1237487" cy="56692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0143" y="4137660"/>
              <a:ext cx="687324" cy="56692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9139" y="4137660"/>
              <a:ext cx="416052" cy="56692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16863" y="4137660"/>
              <a:ext cx="1559052" cy="56692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0143" y="4411979"/>
              <a:ext cx="7333488" cy="566928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0143" y="4960620"/>
              <a:ext cx="2479548" cy="566928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0143" y="5309615"/>
              <a:ext cx="5751576" cy="566928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533399" y="1828800"/>
              <a:ext cx="8153400" cy="76200"/>
            </a:xfrm>
            <a:custGeom>
              <a:avLst/>
              <a:gdLst/>
              <a:ahLst/>
              <a:cxnLst/>
              <a:rect l="l" t="t" r="r" b="b"/>
              <a:pathLst>
                <a:path w="8153400" h="76200">
                  <a:moveTo>
                    <a:pt x="81534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8153400" y="762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7D96AC">
                <a:alpha val="45881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535940" y="1465833"/>
            <a:ext cx="7019925" cy="4229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Arial"/>
                <a:cs typeface="Arial"/>
              </a:rPr>
              <a:t>ABDOMEN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ts val="2280"/>
              </a:lnSpc>
              <a:spcBef>
                <a:spcPts val="1775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2000">
                <a:latin typeface="Carlito"/>
                <a:cs typeface="Carlito"/>
              </a:rPr>
              <a:t>Rose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colored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spot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–</a:t>
            </a:r>
            <a:r>
              <a:rPr dirty="0" sz="2000" spc="409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typhoid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fever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ts val="2160"/>
              </a:lnSpc>
              <a:buFont typeface="Wingdings"/>
              <a:buChar char=""/>
              <a:tabLst>
                <a:tab pos="354965" algn="l"/>
              </a:tabLst>
            </a:pPr>
            <a:r>
              <a:rPr dirty="0" sz="2000" spc="-10">
                <a:latin typeface="Carlito"/>
                <a:cs typeface="Carlito"/>
              </a:rPr>
              <a:t>Hepatomegaly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ts val="2160"/>
              </a:lnSpc>
              <a:buFont typeface="Wingdings"/>
              <a:buChar char=""/>
              <a:tabLst>
                <a:tab pos="354965" algn="l"/>
              </a:tabLst>
            </a:pPr>
            <a:r>
              <a:rPr dirty="0" sz="2000">
                <a:latin typeface="Carlito"/>
                <a:cs typeface="Carlito"/>
              </a:rPr>
              <a:t>Splenomegaly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–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haemopoietic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malignancy,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IE,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malaria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ts val="2160"/>
              </a:lnSpc>
              <a:buFont typeface="Wingdings"/>
              <a:buChar char=""/>
              <a:tabLst>
                <a:tab pos="354965" algn="l"/>
              </a:tabLst>
            </a:pPr>
            <a:r>
              <a:rPr dirty="0" sz="2000">
                <a:latin typeface="Carlito"/>
                <a:cs typeface="Carlito"/>
              </a:rPr>
              <a:t>Renal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enlargement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–</a:t>
            </a:r>
            <a:r>
              <a:rPr dirty="0" sz="2000" spc="37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renal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cell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carcinoma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ts val="2160"/>
              </a:lnSpc>
              <a:buFont typeface="Wingdings"/>
              <a:buChar char=""/>
              <a:tabLst>
                <a:tab pos="354965" algn="l"/>
              </a:tabLst>
            </a:pPr>
            <a:r>
              <a:rPr dirty="0" sz="2000" spc="-25">
                <a:latin typeface="Carlito"/>
                <a:cs typeface="Carlito"/>
              </a:rPr>
              <a:t>Testicular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enlargement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–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seminoma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ts val="2160"/>
              </a:lnSpc>
              <a:buFont typeface="Wingdings"/>
              <a:buChar char=""/>
              <a:tabLst>
                <a:tab pos="354965" algn="l"/>
              </a:tabLst>
            </a:pPr>
            <a:r>
              <a:rPr dirty="0" sz="2000">
                <a:latin typeface="Carlito"/>
                <a:cs typeface="Carlito"/>
              </a:rPr>
              <a:t>Penis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&amp;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scrotum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–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discharge/rash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ts val="2280"/>
              </a:lnSpc>
              <a:buFont typeface="Wingdings"/>
              <a:buChar char=""/>
              <a:tabLst>
                <a:tab pos="354965" algn="l"/>
              </a:tabLst>
            </a:pPr>
            <a:r>
              <a:rPr dirty="0" sz="2000">
                <a:latin typeface="Carlito"/>
                <a:cs typeface="Carlito"/>
              </a:rPr>
              <a:t>Inguinal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ligament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920"/>
              </a:spcBef>
            </a:pPr>
            <a:r>
              <a:rPr dirty="0" sz="2000" spc="-25" b="1">
                <a:latin typeface="Carlito"/>
                <a:cs typeface="Carlito"/>
              </a:rPr>
              <a:t>Per-</a:t>
            </a:r>
            <a:r>
              <a:rPr dirty="0" sz="2000" b="1">
                <a:latin typeface="Carlito"/>
                <a:cs typeface="Carlito"/>
              </a:rPr>
              <a:t>rectal</a:t>
            </a:r>
            <a:r>
              <a:rPr dirty="0" sz="2000" spc="-30" b="1">
                <a:latin typeface="Carlito"/>
                <a:cs typeface="Carlito"/>
              </a:rPr>
              <a:t> </a:t>
            </a:r>
            <a:r>
              <a:rPr dirty="0" sz="2000" spc="-20" b="1">
                <a:latin typeface="Carlito"/>
                <a:cs typeface="Carlito"/>
              </a:rPr>
              <a:t>exam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dirty="0" sz="2000">
                <a:latin typeface="Carlito"/>
                <a:cs typeface="Carlito"/>
              </a:rPr>
              <a:t>Mass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/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tenderness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in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rectum/pelvis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(abscess,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carcinoma,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prostatitis)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2000" spc="-10" b="1">
                <a:latin typeface="Carlito"/>
                <a:cs typeface="Carlito"/>
              </a:rPr>
              <a:t>Vaginal</a:t>
            </a:r>
            <a:r>
              <a:rPr dirty="0" sz="2000" spc="-8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examination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2000">
                <a:latin typeface="Carlito"/>
                <a:cs typeface="Carlito"/>
              </a:rPr>
              <a:t>Collection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pelvic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pus/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pelvic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inflammatory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disease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4094" rIns="0" bIns="0" rtlCol="0" vert="horz">
            <a:spAutoFit/>
          </a:bodyPr>
          <a:lstStyle/>
          <a:p>
            <a:pPr marL="27432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PHYSICAL</a:t>
            </a:r>
            <a:r>
              <a:rPr dirty="0" sz="5400" spc="-110"/>
              <a:t> </a:t>
            </a:r>
            <a:r>
              <a:rPr dirty="0" sz="5400" spc="-35"/>
              <a:t>EXAMINATION</a:t>
            </a:r>
            <a:endParaRPr sz="5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5C79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402336" y="1828800"/>
            <a:ext cx="8284845" cy="1169035"/>
            <a:chOff x="402336" y="1828800"/>
            <a:chExt cx="8284845" cy="11690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268" y="2130912"/>
              <a:ext cx="105426" cy="10546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922" y="2103729"/>
              <a:ext cx="123412" cy="18897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391" y="1943100"/>
              <a:ext cx="4636008" cy="56692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336" y="2232659"/>
              <a:ext cx="431292" cy="52730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3044" y="2217420"/>
              <a:ext cx="7117080" cy="56692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3044" y="2430780"/>
              <a:ext cx="2356104" cy="56692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33400" y="1828800"/>
              <a:ext cx="8153400" cy="76200"/>
            </a:xfrm>
            <a:custGeom>
              <a:avLst/>
              <a:gdLst/>
              <a:ahLst/>
              <a:cxnLst/>
              <a:rect l="l" t="t" r="r" b="b"/>
              <a:pathLst>
                <a:path w="8153400" h="76200">
                  <a:moveTo>
                    <a:pt x="81534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8153400" y="762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7D96AC">
                <a:alpha val="45881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35940" y="1465833"/>
            <a:ext cx="7094220" cy="13493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CENTRAL</a:t>
            </a:r>
            <a:r>
              <a:rPr dirty="0" sz="2000" spc="-1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NERVOUS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ts val="2280"/>
              </a:lnSpc>
              <a:spcBef>
                <a:spcPts val="1775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2000">
                <a:latin typeface="Carlito"/>
                <a:cs typeface="Carlito"/>
              </a:rPr>
              <a:t>Signs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meningism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(chronic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TB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meningitis)</a:t>
            </a:r>
            <a:endParaRPr sz="2000">
              <a:latin typeface="Carlito"/>
              <a:cs typeface="Carlito"/>
            </a:endParaRPr>
          </a:p>
          <a:p>
            <a:pPr marL="355600" marR="5080" indent="-342900">
              <a:lnSpc>
                <a:spcPct val="700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</a:tabLst>
            </a:pPr>
            <a:r>
              <a:rPr dirty="0" sz="2000">
                <a:latin typeface="Carlito"/>
                <a:cs typeface="Carlito"/>
              </a:rPr>
              <a:t>Focal</a:t>
            </a:r>
            <a:r>
              <a:rPr dirty="0" sz="2000" spc="-10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neurological</a:t>
            </a:r>
            <a:r>
              <a:rPr dirty="0" sz="2000" spc="-9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signs</a:t>
            </a:r>
            <a:r>
              <a:rPr dirty="0" sz="2000" spc="-8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(brain</a:t>
            </a:r>
            <a:r>
              <a:rPr dirty="0" sz="2000" spc="-8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abscess,</a:t>
            </a:r>
            <a:r>
              <a:rPr dirty="0" sz="2000" spc="-7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mononeuritis</a:t>
            </a:r>
            <a:r>
              <a:rPr dirty="0" sz="2000" spc="-8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multiplex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in </a:t>
            </a:r>
            <a:r>
              <a:rPr dirty="0" sz="2000">
                <a:latin typeface="Carlito"/>
                <a:cs typeface="Carlito"/>
              </a:rPr>
              <a:t>plyarthritis</a:t>
            </a:r>
            <a:r>
              <a:rPr dirty="0" sz="2000" spc="-9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nodosa)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4094" rIns="0" bIns="0" rtlCol="0" vert="horz">
            <a:spAutoFit/>
          </a:bodyPr>
          <a:lstStyle/>
          <a:p>
            <a:pPr marL="27432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PHYSICAL</a:t>
            </a:r>
            <a:r>
              <a:rPr dirty="0" sz="5400" spc="-110"/>
              <a:t> </a:t>
            </a:r>
            <a:r>
              <a:rPr dirty="0" sz="5400" spc="-35"/>
              <a:t>EXAMINATION</a:t>
            </a:r>
            <a:endParaRPr sz="5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5C79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539495" y="2237232"/>
            <a:ext cx="3930650" cy="3173095"/>
            <a:chOff x="539495" y="2237232"/>
            <a:chExt cx="3930650" cy="317309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966" y="2297717"/>
              <a:ext cx="179940" cy="14203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1063" y="2237232"/>
              <a:ext cx="1660506" cy="20787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2363724"/>
              <a:ext cx="541020" cy="57759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9744" y="2369820"/>
              <a:ext cx="1624583" cy="56692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495" y="2638044"/>
              <a:ext cx="515111" cy="57759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9744" y="2644140"/>
              <a:ext cx="882395" cy="56692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495" y="2912364"/>
              <a:ext cx="541020" cy="57759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9744" y="2918460"/>
              <a:ext cx="766571" cy="56692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9495" y="3186684"/>
              <a:ext cx="534924" cy="57759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9744" y="3192780"/>
              <a:ext cx="1723644" cy="56692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9495" y="3461004"/>
              <a:ext cx="486155" cy="57759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9744" y="3467100"/>
              <a:ext cx="1883664" cy="56692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9495" y="3735324"/>
              <a:ext cx="527304" cy="57759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9744" y="3741420"/>
              <a:ext cx="2569463" cy="56692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9495" y="4009644"/>
              <a:ext cx="541020" cy="57759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9744" y="4015739"/>
              <a:ext cx="3470148" cy="56692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9495" y="4283964"/>
              <a:ext cx="466343" cy="57759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9744" y="4290060"/>
              <a:ext cx="3285744" cy="56692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9495" y="4558283"/>
              <a:ext cx="467867" cy="57759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99744" y="4564380"/>
              <a:ext cx="1083564" cy="56692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44979" y="4564380"/>
              <a:ext cx="416051" cy="56692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22704" y="4564380"/>
              <a:ext cx="655319" cy="56692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9495" y="4832604"/>
              <a:ext cx="524255" cy="57759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99744" y="4838700"/>
              <a:ext cx="1269492" cy="56692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87295" y="4838700"/>
              <a:ext cx="787907" cy="566928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335786" y="137236"/>
            <a:ext cx="6484620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INVESTIG</a:t>
            </a:r>
            <a:r>
              <a:rPr dirty="0" spc="-500"/>
              <a:t>A</a:t>
            </a:r>
            <a:r>
              <a:rPr dirty="0" spc="5"/>
              <a:t>TION</a:t>
            </a:r>
          </a:p>
        </p:txBody>
      </p:sp>
      <p:sp>
        <p:nvSpPr>
          <p:cNvPr id="30" name="object 30" descr=""/>
          <p:cNvSpPr/>
          <p:nvPr/>
        </p:nvSpPr>
        <p:spPr>
          <a:xfrm>
            <a:off x="533400" y="18288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535940" y="1465833"/>
            <a:ext cx="3776979" cy="37579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latin typeface="Arial"/>
                <a:cs typeface="Arial"/>
              </a:rPr>
              <a:t>STAGE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1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–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SCREENING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TESTS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000">
              <a:latin typeface="Arial"/>
              <a:cs typeface="Arial"/>
            </a:endParaRPr>
          </a:p>
          <a:p>
            <a:pPr marL="622300" indent="-457200">
              <a:lnSpc>
                <a:spcPts val="2280"/>
              </a:lnSpc>
              <a:buAutoNum type="alphaLcPeriod"/>
              <a:tabLst>
                <a:tab pos="622300" algn="l"/>
              </a:tabLst>
            </a:pPr>
            <a:r>
              <a:rPr dirty="0" sz="2000">
                <a:latin typeface="Carlito"/>
                <a:cs typeface="Carlito"/>
              </a:rPr>
              <a:t>Full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blood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count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160"/>
              </a:lnSpc>
              <a:buAutoNum type="alphaLcPeriod"/>
              <a:tabLst>
                <a:tab pos="622300" algn="l"/>
              </a:tabLst>
            </a:pPr>
            <a:r>
              <a:rPr dirty="0" sz="2000">
                <a:latin typeface="Carlito"/>
                <a:cs typeface="Carlito"/>
              </a:rPr>
              <a:t>ESR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and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CRP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160"/>
              </a:lnSpc>
              <a:buAutoNum type="alphaLcPeriod"/>
              <a:tabLst>
                <a:tab pos="622300" algn="l"/>
              </a:tabLst>
            </a:pPr>
            <a:r>
              <a:rPr dirty="0" sz="2000" spc="-20">
                <a:latin typeface="Carlito"/>
                <a:cs typeface="Carlito"/>
              </a:rPr>
              <a:t>BUSE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160"/>
              </a:lnSpc>
              <a:buAutoNum type="alphaLcPeriod"/>
              <a:tabLst>
                <a:tab pos="622300" algn="l"/>
              </a:tabLst>
            </a:pPr>
            <a:r>
              <a:rPr dirty="0" sz="2000" spc="-20">
                <a:latin typeface="Carlito"/>
                <a:cs typeface="Carlito"/>
              </a:rPr>
              <a:t>LFTs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160"/>
              </a:lnSpc>
              <a:buAutoNum type="alphaLcPeriod"/>
              <a:tabLst>
                <a:tab pos="622300" algn="l"/>
              </a:tabLst>
            </a:pPr>
            <a:r>
              <a:rPr dirty="0" sz="2000">
                <a:latin typeface="Carlito"/>
                <a:cs typeface="Carlito"/>
              </a:rPr>
              <a:t>Blood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culture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160"/>
              </a:lnSpc>
              <a:buAutoNum type="alphaLcPeriod"/>
              <a:tabLst>
                <a:tab pos="622300" algn="l"/>
              </a:tabLst>
            </a:pPr>
            <a:r>
              <a:rPr dirty="0" sz="2000">
                <a:latin typeface="Carlito"/>
                <a:cs typeface="Carlito"/>
              </a:rPr>
              <a:t>Serum</a:t>
            </a:r>
            <a:r>
              <a:rPr dirty="0" sz="2000" spc="-10">
                <a:latin typeface="Carlito"/>
                <a:cs typeface="Carlito"/>
              </a:rPr>
              <a:t> virology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160"/>
              </a:lnSpc>
              <a:buAutoNum type="alphaLcPeriod"/>
              <a:tabLst>
                <a:tab pos="622300" algn="l"/>
              </a:tabLst>
            </a:pPr>
            <a:r>
              <a:rPr dirty="0" sz="2000">
                <a:latin typeface="Carlito"/>
                <a:cs typeface="Carlito"/>
              </a:rPr>
              <a:t>Urinalysis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and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culture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160"/>
              </a:lnSpc>
              <a:buAutoNum type="alphaLcPeriod"/>
              <a:tabLst>
                <a:tab pos="622300" algn="l"/>
              </a:tabLst>
            </a:pPr>
            <a:r>
              <a:rPr dirty="0" sz="2000">
                <a:latin typeface="Carlito"/>
                <a:cs typeface="Carlito"/>
              </a:rPr>
              <a:t>Sputum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culture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and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sensitivity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160"/>
              </a:lnSpc>
              <a:buAutoNum type="alphaLcPeriod"/>
              <a:tabLst>
                <a:tab pos="622300" algn="l"/>
              </a:tabLst>
            </a:pPr>
            <a:r>
              <a:rPr dirty="0" sz="2000">
                <a:latin typeface="Carlito"/>
                <a:cs typeface="Carlito"/>
              </a:rPr>
              <a:t>Stool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FEME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and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occult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blood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160"/>
              </a:lnSpc>
              <a:buAutoNum type="alphaLcPeriod"/>
              <a:tabLst>
                <a:tab pos="622300" algn="l"/>
              </a:tabLst>
            </a:pPr>
            <a:r>
              <a:rPr dirty="0" sz="2000">
                <a:latin typeface="Carlito"/>
                <a:cs typeface="Carlito"/>
              </a:rPr>
              <a:t>Chest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x-</a:t>
            </a:r>
            <a:r>
              <a:rPr dirty="0" sz="2000" spc="-25">
                <a:latin typeface="Carlito"/>
                <a:cs typeface="Carlito"/>
              </a:rPr>
              <a:t>ray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280"/>
              </a:lnSpc>
              <a:buAutoNum type="alphaLcPeriod"/>
              <a:tabLst>
                <a:tab pos="622300" algn="l"/>
              </a:tabLst>
            </a:pPr>
            <a:r>
              <a:rPr dirty="0" sz="2000">
                <a:latin typeface="Carlito"/>
                <a:cs typeface="Carlito"/>
              </a:rPr>
              <a:t>Mantoux</a:t>
            </a:r>
            <a:r>
              <a:rPr dirty="0" sz="2000" spc="-85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test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5C79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539495" y="2237232"/>
            <a:ext cx="3899535" cy="2898775"/>
            <a:chOff x="539495" y="2237232"/>
            <a:chExt cx="3899535" cy="28987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966" y="2297717"/>
              <a:ext cx="179940" cy="14203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0738" y="2237232"/>
              <a:ext cx="3257893" cy="24566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2363724"/>
              <a:ext cx="541020" cy="57759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9744" y="2369820"/>
              <a:ext cx="2801111" cy="56692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495" y="2638044"/>
              <a:ext cx="515111" cy="57759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9744" y="2644140"/>
              <a:ext cx="3179063" cy="56692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495" y="2912364"/>
              <a:ext cx="541020" cy="57759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9744" y="2918460"/>
              <a:ext cx="2484120" cy="56692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9495" y="3186684"/>
              <a:ext cx="534924" cy="57759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9744" y="3192780"/>
              <a:ext cx="2855976" cy="56692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9495" y="3461004"/>
              <a:ext cx="486155" cy="57759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9744" y="3467100"/>
              <a:ext cx="3070860" cy="56692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9495" y="3735324"/>
              <a:ext cx="527304" cy="57759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9744" y="3741420"/>
              <a:ext cx="2124456" cy="56692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9495" y="4009644"/>
              <a:ext cx="541020" cy="57759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9744" y="4015739"/>
              <a:ext cx="2709672" cy="56692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9495" y="4283964"/>
              <a:ext cx="466343" cy="57759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9744" y="4290060"/>
              <a:ext cx="1211580" cy="56692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72995" y="4290060"/>
              <a:ext cx="1501140" cy="56692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9495" y="4558283"/>
              <a:ext cx="467867" cy="57759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9744" y="4564380"/>
              <a:ext cx="2057400" cy="566928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335786" y="137236"/>
            <a:ext cx="6484620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INVESTIG</a:t>
            </a:r>
            <a:r>
              <a:rPr dirty="0" spc="-500"/>
              <a:t>A</a:t>
            </a:r>
            <a:r>
              <a:rPr dirty="0" spc="5"/>
              <a:t>TION</a:t>
            </a:r>
          </a:p>
        </p:txBody>
      </p:sp>
      <p:sp>
        <p:nvSpPr>
          <p:cNvPr id="26" name="object 26" descr=""/>
          <p:cNvSpPr/>
          <p:nvPr/>
        </p:nvSpPr>
        <p:spPr>
          <a:xfrm>
            <a:off x="533400" y="18288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535940" y="1465833"/>
            <a:ext cx="3906520" cy="3483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latin typeface="Arial"/>
                <a:cs typeface="Arial"/>
              </a:rPr>
              <a:t>STAGE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50" b="1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000">
              <a:latin typeface="Arial"/>
              <a:cs typeface="Arial"/>
            </a:endParaRPr>
          </a:p>
          <a:p>
            <a:pPr marL="622300" indent="-457200">
              <a:lnSpc>
                <a:spcPts val="2280"/>
              </a:lnSpc>
              <a:buAutoNum type="alphaLcPeriod"/>
              <a:tabLst>
                <a:tab pos="622300" algn="l"/>
              </a:tabLst>
            </a:pPr>
            <a:r>
              <a:rPr dirty="0" sz="2000">
                <a:latin typeface="Carlito"/>
                <a:cs typeface="Carlito"/>
              </a:rPr>
              <a:t>Repeat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history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and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examination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160"/>
              </a:lnSpc>
              <a:buAutoNum type="alphaLcPeriod"/>
              <a:tabLst>
                <a:tab pos="622300" algn="l"/>
              </a:tabLst>
            </a:pPr>
            <a:r>
              <a:rPr dirty="0" sz="2000">
                <a:latin typeface="Carlito"/>
                <a:cs typeface="Carlito"/>
              </a:rPr>
              <a:t>Protein</a:t>
            </a:r>
            <a:r>
              <a:rPr dirty="0" sz="2000" spc="-9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electrophoresis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160"/>
              </a:lnSpc>
              <a:buAutoNum type="alphaLcPeriod"/>
              <a:tabLst>
                <a:tab pos="622300" algn="l"/>
              </a:tabLst>
            </a:pPr>
            <a:r>
              <a:rPr dirty="0" sz="2000">
                <a:latin typeface="Carlito"/>
                <a:cs typeface="Carlito"/>
              </a:rPr>
              <a:t>CT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(chest,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abdomen,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pelvis)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160"/>
              </a:lnSpc>
              <a:buAutoNum type="alphaLcPeriod"/>
              <a:tabLst>
                <a:tab pos="622300" algn="l"/>
              </a:tabLst>
            </a:pPr>
            <a:r>
              <a:rPr dirty="0" sz="2000">
                <a:latin typeface="Carlito"/>
                <a:cs typeface="Carlito"/>
              </a:rPr>
              <a:t>Autoantibody</a:t>
            </a:r>
            <a:r>
              <a:rPr dirty="0" sz="2000" spc="-9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screen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160"/>
              </a:lnSpc>
              <a:buAutoNum type="alphaLcPeriod"/>
              <a:tabLst>
                <a:tab pos="622300" algn="l"/>
              </a:tabLst>
            </a:pPr>
            <a:r>
              <a:rPr dirty="0" sz="2000" spc="-10">
                <a:latin typeface="Carlito"/>
                <a:cs typeface="Carlito"/>
              </a:rPr>
              <a:t>Electrocardiogram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(ECG)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160"/>
              </a:lnSpc>
              <a:buAutoNum type="alphaLcPeriod"/>
              <a:tabLst>
                <a:tab pos="622300" algn="l"/>
              </a:tabLst>
            </a:pPr>
            <a:r>
              <a:rPr dirty="0" sz="2000">
                <a:latin typeface="Carlito"/>
                <a:cs typeface="Carlito"/>
              </a:rPr>
              <a:t>Bone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marrow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examination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160"/>
              </a:lnSpc>
              <a:buAutoNum type="alphaLcPeriod"/>
              <a:tabLst>
                <a:tab pos="622300" algn="l"/>
              </a:tabLst>
            </a:pPr>
            <a:r>
              <a:rPr dirty="0" sz="2000">
                <a:latin typeface="Carlito"/>
                <a:cs typeface="Carlito"/>
              </a:rPr>
              <a:t>Lumbar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puncture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160"/>
              </a:lnSpc>
              <a:buAutoNum type="alphaLcPeriod"/>
              <a:tabLst>
                <a:tab pos="622300" algn="l"/>
              </a:tabLst>
            </a:pPr>
            <a:r>
              <a:rPr dirty="0" sz="2000" spc="-30">
                <a:latin typeface="Carlito"/>
                <a:cs typeface="Carlito"/>
              </a:rPr>
              <a:t>Temporal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artery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biopsy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160"/>
              </a:lnSpc>
              <a:buAutoNum type="alphaLcPeriod"/>
              <a:tabLst>
                <a:tab pos="622300" algn="l"/>
              </a:tabLst>
            </a:pPr>
            <a:r>
              <a:rPr dirty="0" sz="2000">
                <a:latin typeface="Carlito"/>
                <a:cs typeface="Carlito"/>
              </a:rPr>
              <a:t>HIV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test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counselling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280"/>
              </a:lnSpc>
              <a:buAutoNum type="alphaLcPeriod"/>
              <a:tabLst>
                <a:tab pos="622300" algn="l"/>
              </a:tabLst>
            </a:pPr>
            <a:r>
              <a:rPr dirty="0" sz="2000" spc="-10">
                <a:latin typeface="Carlito"/>
                <a:cs typeface="Carlito"/>
              </a:rPr>
              <a:t>Ultrasonography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9D92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5786" y="137236"/>
            <a:ext cx="6484620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INVESTIG</a:t>
            </a:r>
            <a:r>
              <a:rPr dirty="0" spc="-500"/>
              <a:t>A</a:t>
            </a:r>
            <a:r>
              <a:rPr dirty="0" spc="5"/>
              <a:t>TION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533400" y="18288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35940" y="1465833"/>
            <a:ext cx="10941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latin typeface="Arial"/>
                <a:cs typeface="Arial"/>
              </a:rPr>
              <a:t>STAGE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50" b="1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400044" y="2017776"/>
            <a:ext cx="5293360" cy="464820"/>
            <a:chOff x="3400044" y="2017776"/>
            <a:chExt cx="5293360" cy="464820"/>
          </a:xfrm>
        </p:grpSpPr>
        <p:sp>
          <p:nvSpPr>
            <p:cNvPr id="7" name="object 7" descr=""/>
            <p:cNvSpPr/>
            <p:nvPr/>
          </p:nvSpPr>
          <p:spPr>
            <a:xfrm>
              <a:off x="3468624" y="2029968"/>
              <a:ext cx="5218430" cy="382905"/>
            </a:xfrm>
            <a:custGeom>
              <a:avLst/>
              <a:gdLst/>
              <a:ahLst/>
              <a:cxnLst/>
              <a:rect l="l" t="t" r="r" b="b"/>
              <a:pathLst>
                <a:path w="5218430" h="382905">
                  <a:moveTo>
                    <a:pt x="5154422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5154422" y="382524"/>
                  </a:lnTo>
                  <a:lnTo>
                    <a:pt x="5179224" y="377509"/>
                  </a:lnTo>
                  <a:lnTo>
                    <a:pt x="5199491" y="363839"/>
                  </a:lnTo>
                  <a:lnTo>
                    <a:pt x="5213161" y="343572"/>
                  </a:lnTo>
                  <a:lnTo>
                    <a:pt x="5218176" y="318770"/>
                  </a:lnTo>
                  <a:lnTo>
                    <a:pt x="5218176" y="63754"/>
                  </a:lnTo>
                  <a:lnTo>
                    <a:pt x="5213161" y="38951"/>
                  </a:lnTo>
                  <a:lnTo>
                    <a:pt x="5199491" y="18684"/>
                  </a:lnTo>
                  <a:lnTo>
                    <a:pt x="5179224" y="5014"/>
                  </a:lnTo>
                  <a:lnTo>
                    <a:pt x="5154422" y="0"/>
                  </a:lnTo>
                  <a:close/>
                </a:path>
              </a:pathLst>
            </a:custGeom>
            <a:solidFill>
              <a:srgbClr val="EBDBD2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468624" y="2029968"/>
              <a:ext cx="5218430" cy="382905"/>
            </a:xfrm>
            <a:custGeom>
              <a:avLst/>
              <a:gdLst/>
              <a:ahLst/>
              <a:cxnLst/>
              <a:rect l="l" t="t" r="r" b="b"/>
              <a:pathLst>
                <a:path w="5218430" h="382905">
                  <a:moveTo>
                    <a:pt x="5218176" y="63754"/>
                  </a:moveTo>
                  <a:lnTo>
                    <a:pt x="5218176" y="318770"/>
                  </a:lnTo>
                  <a:lnTo>
                    <a:pt x="5213161" y="343572"/>
                  </a:lnTo>
                  <a:lnTo>
                    <a:pt x="5199491" y="363839"/>
                  </a:lnTo>
                  <a:lnTo>
                    <a:pt x="5179224" y="377509"/>
                  </a:lnTo>
                  <a:lnTo>
                    <a:pt x="5154422" y="382524"/>
                  </a:lnTo>
                  <a:lnTo>
                    <a:pt x="0" y="382524"/>
                  </a:lnTo>
                  <a:lnTo>
                    <a:pt x="0" y="0"/>
                  </a:lnTo>
                  <a:lnTo>
                    <a:pt x="5154422" y="0"/>
                  </a:lnTo>
                  <a:lnTo>
                    <a:pt x="5179224" y="5014"/>
                  </a:lnTo>
                  <a:lnTo>
                    <a:pt x="5199491" y="18684"/>
                  </a:lnTo>
                  <a:lnTo>
                    <a:pt x="5213161" y="38951"/>
                  </a:lnTo>
                  <a:lnTo>
                    <a:pt x="5218176" y="63754"/>
                  </a:lnTo>
                  <a:close/>
                </a:path>
              </a:pathLst>
            </a:custGeom>
            <a:ln w="12192">
              <a:solidFill>
                <a:srgbClr val="EBDB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0044" y="2017776"/>
              <a:ext cx="379475" cy="46482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2256" y="2017776"/>
              <a:ext cx="2415540" cy="46482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8904" y="2017776"/>
              <a:ext cx="1947672" cy="46482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4928" y="2017776"/>
              <a:ext cx="1219200" cy="4648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3474720" y="2064257"/>
            <a:ext cx="5173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6695" indent="-171450">
              <a:lnSpc>
                <a:spcPct val="100000"/>
              </a:lnSpc>
              <a:spcBef>
                <a:spcPts val="95"/>
              </a:spcBef>
              <a:buChar char="•"/>
              <a:tabLst>
                <a:tab pos="226695" algn="l"/>
              </a:tabLst>
            </a:pPr>
            <a:r>
              <a:rPr dirty="0" sz="1600" spc="-10">
                <a:latin typeface="Carlito"/>
                <a:cs typeface="Carlito"/>
              </a:rPr>
              <a:t>Tuberculosis,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malignancy,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 i="1">
                <a:latin typeface="Carlito"/>
                <a:cs typeface="Carlito"/>
              </a:rPr>
              <a:t>Pneumocystis</a:t>
            </a:r>
            <a:r>
              <a:rPr dirty="0" sz="1600" spc="-25" i="1">
                <a:latin typeface="Carlito"/>
                <a:cs typeface="Carlito"/>
              </a:rPr>
              <a:t> </a:t>
            </a:r>
            <a:r>
              <a:rPr dirty="0" sz="1600" i="1">
                <a:latin typeface="Carlito"/>
                <a:cs typeface="Carlito"/>
              </a:rPr>
              <a:t>carinii</a:t>
            </a:r>
            <a:r>
              <a:rPr dirty="0" sz="1600" spc="-15" i="1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pneumonia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24001" y="1973326"/>
            <a:ext cx="2955925" cy="497840"/>
            <a:chOff x="524001" y="1973326"/>
            <a:chExt cx="2955925" cy="497840"/>
          </a:xfrm>
        </p:grpSpPr>
        <p:sp>
          <p:nvSpPr>
            <p:cNvPr id="15" name="object 15" descr=""/>
            <p:cNvSpPr/>
            <p:nvPr/>
          </p:nvSpPr>
          <p:spPr>
            <a:xfrm>
              <a:off x="534161" y="1983486"/>
              <a:ext cx="2935605" cy="477520"/>
            </a:xfrm>
            <a:custGeom>
              <a:avLst/>
              <a:gdLst/>
              <a:ahLst/>
              <a:cxnLst/>
              <a:rect l="l" t="t" r="r" b="b"/>
              <a:pathLst>
                <a:path w="2935604" h="477519">
                  <a:moveTo>
                    <a:pt x="2855722" y="0"/>
                  </a:moveTo>
                  <a:lnTo>
                    <a:pt x="79501" y="0"/>
                  </a:lnTo>
                  <a:lnTo>
                    <a:pt x="48557" y="6242"/>
                  </a:lnTo>
                  <a:lnTo>
                    <a:pt x="23287" y="23272"/>
                  </a:lnTo>
                  <a:lnTo>
                    <a:pt x="6248" y="48541"/>
                  </a:lnTo>
                  <a:lnTo>
                    <a:pt x="0" y="79501"/>
                  </a:lnTo>
                  <a:lnTo>
                    <a:pt x="0" y="397510"/>
                  </a:lnTo>
                  <a:lnTo>
                    <a:pt x="6248" y="428470"/>
                  </a:lnTo>
                  <a:lnTo>
                    <a:pt x="23287" y="453739"/>
                  </a:lnTo>
                  <a:lnTo>
                    <a:pt x="48557" y="470769"/>
                  </a:lnTo>
                  <a:lnTo>
                    <a:pt x="79501" y="477012"/>
                  </a:lnTo>
                  <a:lnTo>
                    <a:pt x="2855722" y="477012"/>
                  </a:lnTo>
                  <a:lnTo>
                    <a:pt x="2886682" y="470769"/>
                  </a:lnTo>
                  <a:lnTo>
                    <a:pt x="2911951" y="453739"/>
                  </a:lnTo>
                  <a:lnTo>
                    <a:pt x="2928981" y="428470"/>
                  </a:lnTo>
                  <a:lnTo>
                    <a:pt x="2935224" y="397510"/>
                  </a:lnTo>
                  <a:lnTo>
                    <a:pt x="2935224" y="79501"/>
                  </a:lnTo>
                  <a:lnTo>
                    <a:pt x="2928981" y="48541"/>
                  </a:lnTo>
                  <a:lnTo>
                    <a:pt x="2911951" y="23272"/>
                  </a:lnTo>
                  <a:lnTo>
                    <a:pt x="2886682" y="6242"/>
                  </a:lnTo>
                  <a:lnTo>
                    <a:pt x="2855722" y="0"/>
                  </a:lnTo>
                  <a:close/>
                </a:path>
              </a:pathLst>
            </a:custGeom>
            <a:solidFill>
              <a:srgbClr val="CC8E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34161" y="1983486"/>
              <a:ext cx="2935605" cy="477520"/>
            </a:xfrm>
            <a:custGeom>
              <a:avLst/>
              <a:gdLst/>
              <a:ahLst/>
              <a:cxnLst/>
              <a:rect l="l" t="t" r="r" b="b"/>
              <a:pathLst>
                <a:path w="2935604" h="477519">
                  <a:moveTo>
                    <a:pt x="0" y="79501"/>
                  </a:moveTo>
                  <a:lnTo>
                    <a:pt x="6248" y="48541"/>
                  </a:lnTo>
                  <a:lnTo>
                    <a:pt x="23287" y="23272"/>
                  </a:lnTo>
                  <a:lnTo>
                    <a:pt x="48557" y="6242"/>
                  </a:lnTo>
                  <a:lnTo>
                    <a:pt x="79501" y="0"/>
                  </a:lnTo>
                  <a:lnTo>
                    <a:pt x="2855722" y="0"/>
                  </a:lnTo>
                  <a:lnTo>
                    <a:pt x="2886682" y="6242"/>
                  </a:lnTo>
                  <a:lnTo>
                    <a:pt x="2911951" y="23272"/>
                  </a:lnTo>
                  <a:lnTo>
                    <a:pt x="2928981" y="48541"/>
                  </a:lnTo>
                  <a:lnTo>
                    <a:pt x="2935224" y="79501"/>
                  </a:lnTo>
                  <a:lnTo>
                    <a:pt x="2935224" y="397510"/>
                  </a:lnTo>
                  <a:lnTo>
                    <a:pt x="2928981" y="428470"/>
                  </a:lnTo>
                  <a:lnTo>
                    <a:pt x="2911951" y="453739"/>
                  </a:lnTo>
                  <a:lnTo>
                    <a:pt x="2886682" y="470769"/>
                  </a:lnTo>
                  <a:lnTo>
                    <a:pt x="2855722" y="477012"/>
                  </a:lnTo>
                  <a:lnTo>
                    <a:pt x="79501" y="477012"/>
                  </a:lnTo>
                  <a:lnTo>
                    <a:pt x="48557" y="470769"/>
                  </a:lnTo>
                  <a:lnTo>
                    <a:pt x="23287" y="453739"/>
                  </a:lnTo>
                  <a:lnTo>
                    <a:pt x="6248" y="428470"/>
                  </a:lnTo>
                  <a:lnTo>
                    <a:pt x="0" y="397510"/>
                  </a:lnTo>
                  <a:lnTo>
                    <a:pt x="0" y="79501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1307" y="2054352"/>
              <a:ext cx="1373124" cy="379475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1415288" y="2091054"/>
            <a:ext cx="116903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latin typeface="Carlito"/>
                <a:cs typeface="Carlito"/>
              </a:rPr>
              <a:t>Chest</a:t>
            </a:r>
            <a:r>
              <a:rPr dirty="0" sz="1300" spc="-40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radiograph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3400044" y="2519172"/>
            <a:ext cx="5293360" cy="464820"/>
            <a:chOff x="3400044" y="2519172"/>
            <a:chExt cx="5293360" cy="464820"/>
          </a:xfrm>
        </p:grpSpPr>
        <p:sp>
          <p:nvSpPr>
            <p:cNvPr id="20" name="object 20" descr=""/>
            <p:cNvSpPr/>
            <p:nvPr/>
          </p:nvSpPr>
          <p:spPr>
            <a:xfrm>
              <a:off x="3468624" y="2532888"/>
              <a:ext cx="5218430" cy="381000"/>
            </a:xfrm>
            <a:custGeom>
              <a:avLst/>
              <a:gdLst/>
              <a:ahLst/>
              <a:cxnLst/>
              <a:rect l="l" t="t" r="r" b="b"/>
              <a:pathLst>
                <a:path w="5218430" h="381000">
                  <a:moveTo>
                    <a:pt x="5154676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5154676" y="381000"/>
                  </a:lnTo>
                  <a:lnTo>
                    <a:pt x="5179385" y="376007"/>
                  </a:lnTo>
                  <a:lnTo>
                    <a:pt x="5199570" y="362394"/>
                  </a:lnTo>
                  <a:lnTo>
                    <a:pt x="5213183" y="342209"/>
                  </a:lnTo>
                  <a:lnTo>
                    <a:pt x="5218176" y="317500"/>
                  </a:lnTo>
                  <a:lnTo>
                    <a:pt x="5218176" y="63500"/>
                  </a:lnTo>
                  <a:lnTo>
                    <a:pt x="5213183" y="38790"/>
                  </a:lnTo>
                  <a:lnTo>
                    <a:pt x="5199570" y="18605"/>
                  </a:lnTo>
                  <a:lnTo>
                    <a:pt x="5179385" y="4992"/>
                  </a:lnTo>
                  <a:lnTo>
                    <a:pt x="5154676" y="0"/>
                  </a:lnTo>
                  <a:close/>
                </a:path>
              </a:pathLst>
            </a:custGeom>
            <a:solidFill>
              <a:srgbClr val="D6D3D2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468624" y="2532888"/>
              <a:ext cx="5218430" cy="381000"/>
            </a:xfrm>
            <a:custGeom>
              <a:avLst/>
              <a:gdLst/>
              <a:ahLst/>
              <a:cxnLst/>
              <a:rect l="l" t="t" r="r" b="b"/>
              <a:pathLst>
                <a:path w="5218430" h="381000">
                  <a:moveTo>
                    <a:pt x="5218176" y="63500"/>
                  </a:moveTo>
                  <a:lnTo>
                    <a:pt x="5218176" y="317500"/>
                  </a:lnTo>
                  <a:lnTo>
                    <a:pt x="5213183" y="342209"/>
                  </a:lnTo>
                  <a:lnTo>
                    <a:pt x="5199570" y="362394"/>
                  </a:lnTo>
                  <a:lnTo>
                    <a:pt x="5179385" y="376007"/>
                  </a:lnTo>
                  <a:lnTo>
                    <a:pt x="5154676" y="381000"/>
                  </a:lnTo>
                  <a:lnTo>
                    <a:pt x="0" y="381000"/>
                  </a:lnTo>
                  <a:lnTo>
                    <a:pt x="0" y="0"/>
                  </a:lnTo>
                  <a:lnTo>
                    <a:pt x="5154676" y="0"/>
                  </a:lnTo>
                  <a:lnTo>
                    <a:pt x="5179385" y="4992"/>
                  </a:lnTo>
                  <a:lnTo>
                    <a:pt x="5199570" y="18605"/>
                  </a:lnTo>
                  <a:lnTo>
                    <a:pt x="5213183" y="38790"/>
                  </a:lnTo>
                  <a:lnTo>
                    <a:pt x="5218176" y="63500"/>
                  </a:lnTo>
                  <a:close/>
                </a:path>
              </a:pathLst>
            </a:custGeom>
            <a:ln w="12192">
              <a:solidFill>
                <a:srgbClr val="D6D3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00044" y="2519172"/>
              <a:ext cx="379475" cy="46482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72256" y="2519172"/>
              <a:ext cx="1961388" cy="464820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3474720" y="2566161"/>
            <a:ext cx="5173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6695" indent="-171450">
              <a:lnSpc>
                <a:spcPct val="100000"/>
              </a:lnSpc>
              <a:spcBef>
                <a:spcPts val="95"/>
              </a:spcBef>
              <a:buChar char="•"/>
              <a:tabLst>
                <a:tab pos="226695" algn="l"/>
              </a:tabLst>
            </a:pPr>
            <a:r>
              <a:rPr dirty="0" sz="1600">
                <a:latin typeface="Carlito"/>
                <a:cs typeface="Carlito"/>
              </a:rPr>
              <a:t>Abscess,</a:t>
            </a:r>
            <a:r>
              <a:rPr dirty="0" sz="1600" spc="-7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malignancy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524001" y="2465832"/>
            <a:ext cx="2955925" cy="561340"/>
            <a:chOff x="524001" y="2465832"/>
            <a:chExt cx="2955925" cy="561340"/>
          </a:xfrm>
        </p:grpSpPr>
        <p:sp>
          <p:nvSpPr>
            <p:cNvPr id="26" name="object 26" descr=""/>
            <p:cNvSpPr/>
            <p:nvPr/>
          </p:nvSpPr>
          <p:spPr>
            <a:xfrm>
              <a:off x="534161" y="2484882"/>
              <a:ext cx="2935605" cy="478790"/>
            </a:xfrm>
            <a:custGeom>
              <a:avLst/>
              <a:gdLst/>
              <a:ahLst/>
              <a:cxnLst/>
              <a:rect l="l" t="t" r="r" b="b"/>
              <a:pathLst>
                <a:path w="2935604" h="478789">
                  <a:moveTo>
                    <a:pt x="2855467" y="0"/>
                  </a:moveTo>
                  <a:lnTo>
                    <a:pt x="79756" y="0"/>
                  </a:lnTo>
                  <a:lnTo>
                    <a:pt x="48713" y="6264"/>
                  </a:lnTo>
                  <a:lnTo>
                    <a:pt x="23361" y="23352"/>
                  </a:lnTo>
                  <a:lnTo>
                    <a:pt x="6268" y="48702"/>
                  </a:lnTo>
                  <a:lnTo>
                    <a:pt x="0" y="79755"/>
                  </a:lnTo>
                  <a:lnTo>
                    <a:pt x="0" y="398779"/>
                  </a:lnTo>
                  <a:lnTo>
                    <a:pt x="6268" y="429833"/>
                  </a:lnTo>
                  <a:lnTo>
                    <a:pt x="23361" y="455183"/>
                  </a:lnTo>
                  <a:lnTo>
                    <a:pt x="48713" y="472271"/>
                  </a:lnTo>
                  <a:lnTo>
                    <a:pt x="79756" y="478535"/>
                  </a:lnTo>
                  <a:lnTo>
                    <a:pt x="2855467" y="478535"/>
                  </a:lnTo>
                  <a:lnTo>
                    <a:pt x="2886521" y="472271"/>
                  </a:lnTo>
                  <a:lnTo>
                    <a:pt x="2911871" y="455183"/>
                  </a:lnTo>
                  <a:lnTo>
                    <a:pt x="2928959" y="429833"/>
                  </a:lnTo>
                  <a:lnTo>
                    <a:pt x="2935224" y="398779"/>
                  </a:lnTo>
                  <a:lnTo>
                    <a:pt x="2935224" y="79755"/>
                  </a:lnTo>
                  <a:lnTo>
                    <a:pt x="2928959" y="48702"/>
                  </a:lnTo>
                  <a:lnTo>
                    <a:pt x="2911871" y="23352"/>
                  </a:lnTo>
                  <a:lnTo>
                    <a:pt x="2886521" y="6264"/>
                  </a:lnTo>
                  <a:lnTo>
                    <a:pt x="2855467" y="0"/>
                  </a:lnTo>
                  <a:close/>
                </a:path>
              </a:pathLst>
            </a:custGeom>
            <a:solidFill>
              <a:srgbClr val="796A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34161" y="2484882"/>
              <a:ext cx="2935605" cy="478790"/>
            </a:xfrm>
            <a:custGeom>
              <a:avLst/>
              <a:gdLst/>
              <a:ahLst/>
              <a:cxnLst/>
              <a:rect l="l" t="t" r="r" b="b"/>
              <a:pathLst>
                <a:path w="2935604" h="478789">
                  <a:moveTo>
                    <a:pt x="0" y="79755"/>
                  </a:moveTo>
                  <a:lnTo>
                    <a:pt x="6268" y="48702"/>
                  </a:lnTo>
                  <a:lnTo>
                    <a:pt x="23361" y="23352"/>
                  </a:lnTo>
                  <a:lnTo>
                    <a:pt x="48713" y="6264"/>
                  </a:lnTo>
                  <a:lnTo>
                    <a:pt x="79756" y="0"/>
                  </a:lnTo>
                  <a:lnTo>
                    <a:pt x="2855467" y="0"/>
                  </a:lnTo>
                  <a:lnTo>
                    <a:pt x="2886521" y="6264"/>
                  </a:lnTo>
                  <a:lnTo>
                    <a:pt x="2911871" y="23352"/>
                  </a:lnTo>
                  <a:lnTo>
                    <a:pt x="2928959" y="48702"/>
                  </a:lnTo>
                  <a:lnTo>
                    <a:pt x="2935224" y="79755"/>
                  </a:lnTo>
                  <a:lnTo>
                    <a:pt x="2935224" y="398779"/>
                  </a:lnTo>
                  <a:lnTo>
                    <a:pt x="2928959" y="429833"/>
                  </a:lnTo>
                  <a:lnTo>
                    <a:pt x="2911871" y="455183"/>
                  </a:lnTo>
                  <a:lnTo>
                    <a:pt x="2886521" y="472271"/>
                  </a:lnTo>
                  <a:lnTo>
                    <a:pt x="2855467" y="478535"/>
                  </a:lnTo>
                  <a:lnTo>
                    <a:pt x="79756" y="478535"/>
                  </a:lnTo>
                  <a:lnTo>
                    <a:pt x="48713" y="472271"/>
                  </a:lnTo>
                  <a:lnTo>
                    <a:pt x="23361" y="455183"/>
                  </a:lnTo>
                  <a:lnTo>
                    <a:pt x="6268" y="429833"/>
                  </a:lnTo>
                  <a:lnTo>
                    <a:pt x="0" y="398779"/>
                  </a:lnTo>
                  <a:lnTo>
                    <a:pt x="0" y="7975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791" y="2465832"/>
              <a:ext cx="2810256" cy="37947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5355" y="2647188"/>
              <a:ext cx="606551" cy="379475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715772" y="2501849"/>
            <a:ext cx="256984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495"/>
              </a:lnSpc>
              <a:spcBef>
                <a:spcPts val="95"/>
              </a:spcBef>
            </a:pPr>
            <a:r>
              <a:rPr dirty="0" sz="1300">
                <a:latin typeface="Carlito"/>
                <a:cs typeface="Carlito"/>
              </a:rPr>
              <a:t>CT</a:t>
            </a:r>
            <a:r>
              <a:rPr dirty="0" sz="1300" spc="-2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of</a:t>
            </a:r>
            <a:r>
              <a:rPr dirty="0" sz="1300" spc="-25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abdomen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or</a:t>
            </a:r>
            <a:r>
              <a:rPr dirty="0" sz="1300" spc="-2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pelvis</a:t>
            </a:r>
            <a:r>
              <a:rPr dirty="0" sz="1300" spc="-2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with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contrast</a:t>
            </a:r>
            <a:endParaRPr sz="1300">
              <a:latin typeface="Carlito"/>
              <a:cs typeface="Carlito"/>
            </a:endParaRPr>
          </a:p>
          <a:p>
            <a:pPr algn="ctr" marL="635">
              <a:lnSpc>
                <a:spcPts val="1495"/>
              </a:lnSpc>
            </a:pPr>
            <a:r>
              <a:rPr dirty="0" sz="1300" spc="-10">
                <a:latin typeface="Carlito"/>
                <a:cs typeface="Carlito"/>
              </a:rPr>
              <a:t>agent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3400044" y="3020567"/>
            <a:ext cx="5293360" cy="466725"/>
            <a:chOff x="3400044" y="3020567"/>
            <a:chExt cx="5293360" cy="466725"/>
          </a:xfrm>
        </p:grpSpPr>
        <p:sp>
          <p:nvSpPr>
            <p:cNvPr id="32" name="object 32" descr=""/>
            <p:cNvSpPr/>
            <p:nvPr/>
          </p:nvSpPr>
          <p:spPr>
            <a:xfrm>
              <a:off x="3468624" y="3034283"/>
              <a:ext cx="5218430" cy="382905"/>
            </a:xfrm>
            <a:custGeom>
              <a:avLst/>
              <a:gdLst/>
              <a:ahLst/>
              <a:cxnLst/>
              <a:rect l="l" t="t" r="r" b="b"/>
              <a:pathLst>
                <a:path w="5218430" h="382904">
                  <a:moveTo>
                    <a:pt x="5154422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5154422" y="382524"/>
                  </a:lnTo>
                  <a:lnTo>
                    <a:pt x="5179224" y="377509"/>
                  </a:lnTo>
                  <a:lnTo>
                    <a:pt x="5199491" y="363839"/>
                  </a:lnTo>
                  <a:lnTo>
                    <a:pt x="5213161" y="343572"/>
                  </a:lnTo>
                  <a:lnTo>
                    <a:pt x="5218176" y="318769"/>
                  </a:lnTo>
                  <a:lnTo>
                    <a:pt x="5218176" y="63753"/>
                  </a:lnTo>
                  <a:lnTo>
                    <a:pt x="5213161" y="38951"/>
                  </a:lnTo>
                  <a:lnTo>
                    <a:pt x="5199491" y="18684"/>
                  </a:lnTo>
                  <a:lnTo>
                    <a:pt x="5179224" y="5014"/>
                  </a:lnTo>
                  <a:lnTo>
                    <a:pt x="5154422" y="0"/>
                  </a:lnTo>
                  <a:close/>
                </a:path>
              </a:pathLst>
            </a:custGeom>
            <a:solidFill>
              <a:srgbClr val="E4DCD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468624" y="3034283"/>
              <a:ext cx="5218430" cy="382905"/>
            </a:xfrm>
            <a:custGeom>
              <a:avLst/>
              <a:gdLst/>
              <a:ahLst/>
              <a:cxnLst/>
              <a:rect l="l" t="t" r="r" b="b"/>
              <a:pathLst>
                <a:path w="5218430" h="382904">
                  <a:moveTo>
                    <a:pt x="5218176" y="63753"/>
                  </a:moveTo>
                  <a:lnTo>
                    <a:pt x="5218176" y="318769"/>
                  </a:lnTo>
                  <a:lnTo>
                    <a:pt x="5213161" y="343572"/>
                  </a:lnTo>
                  <a:lnTo>
                    <a:pt x="5199491" y="363839"/>
                  </a:lnTo>
                  <a:lnTo>
                    <a:pt x="5179224" y="377509"/>
                  </a:lnTo>
                  <a:lnTo>
                    <a:pt x="5154422" y="382524"/>
                  </a:lnTo>
                  <a:lnTo>
                    <a:pt x="0" y="382524"/>
                  </a:lnTo>
                  <a:lnTo>
                    <a:pt x="0" y="0"/>
                  </a:lnTo>
                  <a:lnTo>
                    <a:pt x="5154422" y="0"/>
                  </a:lnTo>
                  <a:lnTo>
                    <a:pt x="5179224" y="5014"/>
                  </a:lnTo>
                  <a:lnTo>
                    <a:pt x="5199491" y="18684"/>
                  </a:lnTo>
                  <a:lnTo>
                    <a:pt x="5213161" y="38951"/>
                  </a:lnTo>
                  <a:lnTo>
                    <a:pt x="5218176" y="63753"/>
                  </a:lnTo>
                  <a:close/>
                </a:path>
              </a:pathLst>
            </a:custGeom>
            <a:ln w="12192">
              <a:solidFill>
                <a:srgbClr val="E4DCD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00044" y="3020567"/>
              <a:ext cx="379475" cy="466343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72256" y="3020567"/>
              <a:ext cx="2042160" cy="466343"/>
            </a:xfrm>
            <a:prstGeom prst="rect">
              <a:avLst/>
            </a:prstGeom>
          </p:spPr>
        </p:pic>
      </p:grpSp>
      <p:sp>
        <p:nvSpPr>
          <p:cNvPr id="36" name="object 36" descr=""/>
          <p:cNvSpPr txBox="1"/>
          <p:nvPr/>
        </p:nvSpPr>
        <p:spPr>
          <a:xfrm>
            <a:off x="3474720" y="3068192"/>
            <a:ext cx="5173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6695" indent="-171450">
              <a:lnSpc>
                <a:spcPct val="100000"/>
              </a:lnSpc>
              <a:spcBef>
                <a:spcPts val="95"/>
              </a:spcBef>
              <a:buChar char="•"/>
              <a:tabLst>
                <a:tab pos="226695" algn="l"/>
              </a:tabLst>
            </a:pPr>
            <a:r>
              <a:rPr dirty="0" sz="1600" spc="-10">
                <a:latin typeface="Carlito"/>
                <a:cs typeface="Carlito"/>
              </a:rPr>
              <a:t>Infection, malignancy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524001" y="2977642"/>
            <a:ext cx="2955925" cy="497840"/>
            <a:chOff x="524001" y="2977642"/>
            <a:chExt cx="2955925" cy="497840"/>
          </a:xfrm>
        </p:grpSpPr>
        <p:sp>
          <p:nvSpPr>
            <p:cNvPr id="38" name="object 38" descr=""/>
            <p:cNvSpPr/>
            <p:nvPr/>
          </p:nvSpPr>
          <p:spPr>
            <a:xfrm>
              <a:off x="534161" y="2987802"/>
              <a:ext cx="2935605" cy="477520"/>
            </a:xfrm>
            <a:custGeom>
              <a:avLst/>
              <a:gdLst/>
              <a:ahLst/>
              <a:cxnLst/>
              <a:rect l="l" t="t" r="r" b="b"/>
              <a:pathLst>
                <a:path w="2935604" h="477520">
                  <a:moveTo>
                    <a:pt x="2855722" y="0"/>
                  </a:moveTo>
                  <a:lnTo>
                    <a:pt x="79501" y="0"/>
                  </a:lnTo>
                  <a:lnTo>
                    <a:pt x="48557" y="6242"/>
                  </a:lnTo>
                  <a:lnTo>
                    <a:pt x="23287" y="23272"/>
                  </a:lnTo>
                  <a:lnTo>
                    <a:pt x="6248" y="48541"/>
                  </a:lnTo>
                  <a:lnTo>
                    <a:pt x="0" y="79501"/>
                  </a:lnTo>
                  <a:lnTo>
                    <a:pt x="0" y="397510"/>
                  </a:lnTo>
                  <a:lnTo>
                    <a:pt x="6248" y="428470"/>
                  </a:lnTo>
                  <a:lnTo>
                    <a:pt x="23287" y="453739"/>
                  </a:lnTo>
                  <a:lnTo>
                    <a:pt x="48557" y="470769"/>
                  </a:lnTo>
                  <a:lnTo>
                    <a:pt x="79501" y="477012"/>
                  </a:lnTo>
                  <a:lnTo>
                    <a:pt x="2855722" y="477012"/>
                  </a:lnTo>
                  <a:lnTo>
                    <a:pt x="2886682" y="470769"/>
                  </a:lnTo>
                  <a:lnTo>
                    <a:pt x="2911951" y="453739"/>
                  </a:lnTo>
                  <a:lnTo>
                    <a:pt x="2928981" y="428470"/>
                  </a:lnTo>
                  <a:lnTo>
                    <a:pt x="2935224" y="397510"/>
                  </a:lnTo>
                  <a:lnTo>
                    <a:pt x="2935224" y="79501"/>
                  </a:lnTo>
                  <a:lnTo>
                    <a:pt x="2928981" y="48541"/>
                  </a:lnTo>
                  <a:lnTo>
                    <a:pt x="2911951" y="23272"/>
                  </a:lnTo>
                  <a:lnTo>
                    <a:pt x="2886682" y="6242"/>
                  </a:lnTo>
                  <a:lnTo>
                    <a:pt x="2855722" y="0"/>
                  </a:lnTo>
                  <a:close/>
                </a:path>
              </a:pathLst>
            </a:custGeom>
            <a:solidFill>
              <a:srgbClr val="B492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534161" y="2987802"/>
              <a:ext cx="2935605" cy="477520"/>
            </a:xfrm>
            <a:custGeom>
              <a:avLst/>
              <a:gdLst/>
              <a:ahLst/>
              <a:cxnLst/>
              <a:rect l="l" t="t" r="r" b="b"/>
              <a:pathLst>
                <a:path w="2935604" h="477520">
                  <a:moveTo>
                    <a:pt x="0" y="79501"/>
                  </a:moveTo>
                  <a:lnTo>
                    <a:pt x="6248" y="48541"/>
                  </a:lnTo>
                  <a:lnTo>
                    <a:pt x="23287" y="23272"/>
                  </a:lnTo>
                  <a:lnTo>
                    <a:pt x="48557" y="6242"/>
                  </a:lnTo>
                  <a:lnTo>
                    <a:pt x="79501" y="0"/>
                  </a:lnTo>
                  <a:lnTo>
                    <a:pt x="2855722" y="0"/>
                  </a:lnTo>
                  <a:lnTo>
                    <a:pt x="2886682" y="6242"/>
                  </a:lnTo>
                  <a:lnTo>
                    <a:pt x="2911951" y="23272"/>
                  </a:lnTo>
                  <a:lnTo>
                    <a:pt x="2928981" y="48541"/>
                  </a:lnTo>
                  <a:lnTo>
                    <a:pt x="2935224" y="79501"/>
                  </a:lnTo>
                  <a:lnTo>
                    <a:pt x="2935224" y="397510"/>
                  </a:lnTo>
                  <a:lnTo>
                    <a:pt x="2928981" y="428470"/>
                  </a:lnTo>
                  <a:lnTo>
                    <a:pt x="2911951" y="453739"/>
                  </a:lnTo>
                  <a:lnTo>
                    <a:pt x="2886682" y="470769"/>
                  </a:lnTo>
                  <a:lnTo>
                    <a:pt x="2855722" y="477012"/>
                  </a:lnTo>
                  <a:lnTo>
                    <a:pt x="79501" y="477012"/>
                  </a:lnTo>
                  <a:lnTo>
                    <a:pt x="48557" y="470769"/>
                  </a:lnTo>
                  <a:lnTo>
                    <a:pt x="23287" y="453739"/>
                  </a:lnTo>
                  <a:lnTo>
                    <a:pt x="6248" y="428470"/>
                  </a:lnTo>
                  <a:lnTo>
                    <a:pt x="0" y="397510"/>
                  </a:lnTo>
                  <a:lnTo>
                    <a:pt x="0" y="79501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65504" y="3058668"/>
              <a:ext cx="1284732" cy="379475"/>
            </a:xfrm>
            <a:prstGeom prst="rect">
              <a:avLst/>
            </a:prstGeom>
          </p:spPr>
        </p:pic>
      </p:grpSp>
      <p:sp>
        <p:nvSpPr>
          <p:cNvPr id="41" name="object 41" descr=""/>
          <p:cNvSpPr txBox="1"/>
          <p:nvPr/>
        </p:nvSpPr>
        <p:spPr>
          <a:xfrm>
            <a:off x="1459483" y="3094989"/>
            <a:ext cx="108013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latin typeface="Carlito"/>
                <a:cs typeface="Carlito"/>
              </a:rPr>
              <a:t>Gallium</a:t>
            </a:r>
            <a:r>
              <a:rPr dirty="0" sz="1300" spc="-3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67</a:t>
            </a:r>
            <a:r>
              <a:rPr dirty="0" sz="1300" spc="-30">
                <a:latin typeface="Carlito"/>
                <a:cs typeface="Carlito"/>
              </a:rPr>
              <a:t> </a:t>
            </a:r>
            <a:r>
              <a:rPr dirty="0" sz="1300" spc="-20">
                <a:latin typeface="Carlito"/>
                <a:cs typeface="Carlito"/>
              </a:rPr>
              <a:t>scan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3400044" y="3523488"/>
            <a:ext cx="5293360" cy="464820"/>
            <a:chOff x="3400044" y="3523488"/>
            <a:chExt cx="5293360" cy="464820"/>
          </a:xfrm>
        </p:grpSpPr>
        <p:sp>
          <p:nvSpPr>
            <p:cNvPr id="43" name="object 43" descr=""/>
            <p:cNvSpPr/>
            <p:nvPr/>
          </p:nvSpPr>
          <p:spPr>
            <a:xfrm>
              <a:off x="3468624" y="3535680"/>
              <a:ext cx="5218430" cy="382905"/>
            </a:xfrm>
            <a:custGeom>
              <a:avLst/>
              <a:gdLst/>
              <a:ahLst/>
              <a:cxnLst/>
              <a:rect l="l" t="t" r="r" b="b"/>
              <a:pathLst>
                <a:path w="5218430" h="382904">
                  <a:moveTo>
                    <a:pt x="5154422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5154422" y="382524"/>
                  </a:lnTo>
                  <a:lnTo>
                    <a:pt x="5179224" y="377509"/>
                  </a:lnTo>
                  <a:lnTo>
                    <a:pt x="5199491" y="363839"/>
                  </a:lnTo>
                  <a:lnTo>
                    <a:pt x="5213161" y="343572"/>
                  </a:lnTo>
                  <a:lnTo>
                    <a:pt x="5218176" y="318770"/>
                  </a:lnTo>
                  <a:lnTo>
                    <a:pt x="5218176" y="63754"/>
                  </a:lnTo>
                  <a:lnTo>
                    <a:pt x="5213161" y="38951"/>
                  </a:lnTo>
                  <a:lnTo>
                    <a:pt x="5199491" y="18684"/>
                  </a:lnTo>
                  <a:lnTo>
                    <a:pt x="5179224" y="5014"/>
                  </a:lnTo>
                  <a:lnTo>
                    <a:pt x="5154422" y="0"/>
                  </a:lnTo>
                  <a:close/>
                </a:path>
              </a:pathLst>
            </a:custGeom>
            <a:solidFill>
              <a:srgbClr val="D2D5D6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468624" y="3535680"/>
              <a:ext cx="5218430" cy="382905"/>
            </a:xfrm>
            <a:custGeom>
              <a:avLst/>
              <a:gdLst/>
              <a:ahLst/>
              <a:cxnLst/>
              <a:rect l="l" t="t" r="r" b="b"/>
              <a:pathLst>
                <a:path w="5218430" h="382904">
                  <a:moveTo>
                    <a:pt x="5218176" y="63754"/>
                  </a:moveTo>
                  <a:lnTo>
                    <a:pt x="5218176" y="318770"/>
                  </a:lnTo>
                  <a:lnTo>
                    <a:pt x="5213161" y="343572"/>
                  </a:lnTo>
                  <a:lnTo>
                    <a:pt x="5199491" y="363839"/>
                  </a:lnTo>
                  <a:lnTo>
                    <a:pt x="5179224" y="377509"/>
                  </a:lnTo>
                  <a:lnTo>
                    <a:pt x="5154422" y="382524"/>
                  </a:lnTo>
                  <a:lnTo>
                    <a:pt x="0" y="382524"/>
                  </a:lnTo>
                  <a:lnTo>
                    <a:pt x="0" y="0"/>
                  </a:lnTo>
                  <a:lnTo>
                    <a:pt x="5154422" y="0"/>
                  </a:lnTo>
                  <a:lnTo>
                    <a:pt x="5179224" y="5014"/>
                  </a:lnTo>
                  <a:lnTo>
                    <a:pt x="5199491" y="18684"/>
                  </a:lnTo>
                  <a:lnTo>
                    <a:pt x="5213161" y="38951"/>
                  </a:lnTo>
                  <a:lnTo>
                    <a:pt x="5218176" y="63754"/>
                  </a:lnTo>
                  <a:close/>
                </a:path>
              </a:pathLst>
            </a:custGeom>
            <a:ln w="12192">
              <a:solidFill>
                <a:srgbClr val="D2D5D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00044" y="3523488"/>
              <a:ext cx="379475" cy="464819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72256" y="3523488"/>
              <a:ext cx="1744979" cy="464819"/>
            </a:xfrm>
            <a:prstGeom prst="rect">
              <a:avLst/>
            </a:prstGeom>
          </p:spPr>
        </p:pic>
      </p:grpSp>
      <p:sp>
        <p:nvSpPr>
          <p:cNvPr id="47" name="object 47" descr=""/>
          <p:cNvSpPr txBox="1"/>
          <p:nvPr/>
        </p:nvSpPr>
        <p:spPr>
          <a:xfrm>
            <a:off x="3474720" y="3570223"/>
            <a:ext cx="5173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6695" indent="-171450">
              <a:lnSpc>
                <a:spcPct val="100000"/>
              </a:lnSpc>
              <a:spcBef>
                <a:spcPts val="95"/>
              </a:spcBef>
              <a:buChar char="•"/>
              <a:tabLst>
                <a:tab pos="226695" algn="l"/>
              </a:tabLst>
            </a:pPr>
            <a:r>
              <a:rPr dirty="0" sz="1600">
                <a:latin typeface="Carlito"/>
                <a:cs typeface="Carlito"/>
              </a:rPr>
              <a:t>Occult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septicemia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524001" y="3479038"/>
            <a:ext cx="2955925" cy="497840"/>
            <a:chOff x="524001" y="3479038"/>
            <a:chExt cx="2955925" cy="497840"/>
          </a:xfrm>
        </p:grpSpPr>
        <p:sp>
          <p:nvSpPr>
            <p:cNvPr id="49" name="object 49" descr=""/>
            <p:cNvSpPr/>
            <p:nvPr/>
          </p:nvSpPr>
          <p:spPr>
            <a:xfrm>
              <a:off x="534161" y="3489198"/>
              <a:ext cx="2935605" cy="477520"/>
            </a:xfrm>
            <a:custGeom>
              <a:avLst/>
              <a:gdLst/>
              <a:ahLst/>
              <a:cxnLst/>
              <a:rect l="l" t="t" r="r" b="b"/>
              <a:pathLst>
                <a:path w="2935604" h="477520">
                  <a:moveTo>
                    <a:pt x="2855722" y="0"/>
                  </a:moveTo>
                  <a:lnTo>
                    <a:pt x="79501" y="0"/>
                  </a:lnTo>
                  <a:lnTo>
                    <a:pt x="48557" y="6242"/>
                  </a:lnTo>
                  <a:lnTo>
                    <a:pt x="23287" y="23272"/>
                  </a:lnTo>
                  <a:lnTo>
                    <a:pt x="6248" y="48541"/>
                  </a:lnTo>
                  <a:lnTo>
                    <a:pt x="0" y="79501"/>
                  </a:lnTo>
                  <a:lnTo>
                    <a:pt x="0" y="397509"/>
                  </a:lnTo>
                  <a:lnTo>
                    <a:pt x="6248" y="428470"/>
                  </a:lnTo>
                  <a:lnTo>
                    <a:pt x="23287" y="453739"/>
                  </a:lnTo>
                  <a:lnTo>
                    <a:pt x="48557" y="470769"/>
                  </a:lnTo>
                  <a:lnTo>
                    <a:pt x="79501" y="477012"/>
                  </a:lnTo>
                  <a:lnTo>
                    <a:pt x="2855722" y="477012"/>
                  </a:lnTo>
                  <a:lnTo>
                    <a:pt x="2886682" y="470769"/>
                  </a:lnTo>
                  <a:lnTo>
                    <a:pt x="2911951" y="453739"/>
                  </a:lnTo>
                  <a:lnTo>
                    <a:pt x="2928981" y="428470"/>
                  </a:lnTo>
                  <a:lnTo>
                    <a:pt x="2935224" y="397509"/>
                  </a:lnTo>
                  <a:lnTo>
                    <a:pt x="2935224" y="79501"/>
                  </a:lnTo>
                  <a:lnTo>
                    <a:pt x="2928981" y="48541"/>
                  </a:lnTo>
                  <a:lnTo>
                    <a:pt x="2911951" y="23272"/>
                  </a:lnTo>
                  <a:lnTo>
                    <a:pt x="2886682" y="6242"/>
                  </a:lnTo>
                  <a:lnTo>
                    <a:pt x="2855722" y="0"/>
                  </a:lnTo>
                  <a:close/>
                </a:path>
              </a:pathLst>
            </a:custGeom>
            <a:solidFill>
              <a:srgbClr val="6778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34161" y="3489198"/>
              <a:ext cx="2935605" cy="477520"/>
            </a:xfrm>
            <a:custGeom>
              <a:avLst/>
              <a:gdLst/>
              <a:ahLst/>
              <a:cxnLst/>
              <a:rect l="l" t="t" r="r" b="b"/>
              <a:pathLst>
                <a:path w="2935604" h="477520">
                  <a:moveTo>
                    <a:pt x="0" y="79501"/>
                  </a:moveTo>
                  <a:lnTo>
                    <a:pt x="6248" y="48541"/>
                  </a:lnTo>
                  <a:lnTo>
                    <a:pt x="23287" y="23272"/>
                  </a:lnTo>
                  <a:lnTo>
                    <a:pt x="48557" y="6242"/>
                  </a:lnTo>
                  <a:lnTo>
                    <a:pt x="79501" y="0"/>
                  </a:lnTo>
                  <a:lnTo>
                    <a:pt x="2855722" y="0"/>
                  </a:lnTo>
                  <a:lnTo>
                    <a:pt x="2886682" y="6242"/>
                  </a:lnTo>
                  <a:lnTo>
                    <a:pt x="2911951" y="23272"/>
                  </a:lnTo>
                  <a:lnTo>
                    <a:pt x="2928981" y="48541"/>
                  </a:lnTo>
                  <a:lnTo>
                    <a:pt x="2935224" y="79501"/>
                  </a:lnTo>
                  <a:lnTo>
                    <a:pt x="2935224" y="397509"/>
                  </a:lnTo>
                  <a:lnTo>
                    <a:pt x="2928981" y="428470"/>
                  </a:lnTo>
                  <a:lnTo>
                    <a:pt x="2911951" y="453739"/>
                  </a:lnTo>
                  <a:lnTo>
                    <a:pt x="2886682" y="470769"/>
                  </a:lnTo>
                  <a:lnTo>
                    <a:pt x="2855722" y="477012"/>
                  </a:lnTo>
                  <a:lnTo>
                    <a:pt x="79501" y="477012"/>
                  </a:lnTo>
                  <a:lnTo>
                    <a:pt x="48557" y="470769"/>
                  </a:lnTo>
                  <a:lnTo>
                    <a:pt x="23287" y="453739"/>
                  </a:lnTo>
                  <a:lnTo>
                    <a:pt x="6248" y="428470"/>
                  </a:lnTo>
                  <a:lnTo>
                    <a:pt x="0" y="397509"/>
                  </a:lnTo>
                  <a:lnTo>
                    <a:pt x="0" y="79501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3459" y="3561588"/>
              <a:ext cx="699516" cy="379475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84376" y="3561588"/>
              <a:ext cx="278892" cy="379475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34668" y="3561588"/>
              <a:ext cx="1467612" cy="379475"/>
            </a:xfrm>
            <a:prstGeom prst="rect">
              <a:avLst/>
            </a:prstGeom>
          </p:spPr>
        </p:pic>
      </p:grpSp>
      <p:sp>
        <p:nvSpPr>
          <p:cNvPr id="54" name="object 54" descr=""/>
          <p:cNvSpPr txBox="1"/>
          <p:nvPr/>
        </p:nvSpPr>
        <p:spPr>
          <a:xfrm>
            <a:off x="1107439" y="3597021"/>
            <a:ext cx="178498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latin typeface="Carlito"/>
                <a:cs typeface="Carlito"/>
              </a:rPr>
              <a:t>Indium-</a:t>
            </a:r>
            <a:r>
              <a:rPr dirty="0" sz="1300">
                <a:latin typeface="Carlito"/>
                <a:cs typeface="Carlito"/>
              </a:rPr>
              <a:t>labeled</a:t>
            </a:r>
            <a:r>
              <a:rPr dirty="0" sz="1300" spc="-35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leukocytes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3400044" y="4024884"/>
            <a:ext cx="5293360" cy="464820"/>
            <a:chOff x="3400044" y="4024884"/>
            <a:chExt cx="5293360" cy="464820"/>
          </a:xfrm>
        </p:grpSpPr>
        <p:sp>
          <p:nvSpPr>
            <p:cNvPr id="56" name="object 56" descr=""/>
            <p:cNvSpPr/>
            <p:nvPr/>
          </p:nvSpPr>
          <p:spPr>
            <a:xfrm>
              <a:off x="3468624" y="4038600"/>
              <a:ext cx="5218430" cy="381000"/>
            </a:xfrm>
            <a:custGeom>
              <a:avLst/>
              <a:gdLst/>
              <a:ahLst/>
              <a:cxnLst/>
              <a:rect l="l" t="t" r="r" b="b"/>
              <a:pathLst>
                <a:path w="5218430" h="381000">
                  <a:moveTo>
                    <a:pt x="5154676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5154676" y="381000"/>
                  </a:lnTo>
                  <a:lnTo>
                    <a:pt x="5179385" y="376007"/>
                  </a:lnTo>
                  <a:lnTo>
                    <a:pt x="5199570" y="362394"/>
                  </a:lnTo>
                  <a:lnTo>
                    <a:pt x="5213183" y="342209"/>
                  </a:lnTo>
                  <a:lnTo>
                    <a:pt x="5218176" y="317500"/>
                  </a:lnTo>
                  <a:lnTo>
                    <a:pt x="5218176" y="63500"/>
                  </a:lnTo>
                  <a:lnTo>
                    <a:pt x="5213183" y="38790"/>
                  </a:lnTo>
                  <a:lnTo>
                    <a:pt x="5199570" y="18605"/>
                  </a:lnTo>
                  <a:lnTo>
                    <a:pt x="5179385" y="4992"/>
                  </a:lnTo>
                  <a:lnTo>
                    <a:pt x="5154676" y="0"/>
                  </a:lnTo>
                  <a:close/>
                </a:path>
              </a:pathLst>
            </a:custGeom>
            <a:solidFill>
              <a:srgbClr val="DFDCD4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3468624" y="4038600"/>
              <a:ext cx="5218430" cy="381000"/>
            </a:xfrm>
            <a:custGeom>
              <a:avLst/>
              <a:gdLst/>
              <a:ahLst/>
              <a:cxnLst/>
              <a:rect l="l" t="t" r="r" b="b"/>
              <a:pathLst>
                <a:path w="5218430" h="381000">
                  <a:moveTo>
                    <a:pt x="5218176" y="63500"/>
                  </a:moveTo>
                  <a:lnTo>
                    <a:pt x="5218176" y="317500"/>
                  </a:lnTo>
                  <a:lnTo>
                    <a:pt x="5213183" y="342209"/>
                  </a:lnTo>
                  <a:lnTo>
                    <a:pt x="5199570" y="362394"/>
                  </a:lnTo>
                  <a:lnTo>
                    <a:pt x="5179385" y="376007"/>
                  </a:lnTo>
                  <a:lnTo>
                    <a:pt x="5154676" y="381000"/>
                  </a:lnTo>
                  <a:lnTo>
                    <a:pt x="0" y="381000"/>
                  </a:lnTo>
                  <a:lnTo>
                    <a:pt x="0" y="0"/>
                  </a:lnTo>
                  <a:lnTo>
                    <a:pt x="5154676" y="0"/>
                  </a:lnTo>
                  <a:lnTo>
                    <a:pt x="5179385" y="4992"/>
                  </a:lnTo>
                  <a:lnTo>
                    <a:pt x="5199570" y="18605"/>
                  </a:lnTo>
                  <a:lnTo>
                    <a:pt x="5213183" y="38790"/>
                  </a:lnTo>
                  <a:lnTo>
                    <a:pt x="5218176" y="63500"/>
                  </a:lnTo>
                  <a:close/>
                </a:path>
              </a:pathLst>
            </a:custGeom>
            <a:ln w="12192">
              <a:solidFill>
                <a:srgbClr val="DFDC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00044" y="4024884"/>
              <a:ext cx="379475" cy="464819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72256" y="4024884"/>
              <a:ext cx="5045963" cy="464819"/>
            </a:xfrm>
            <a:prstGeom prst="rect">
              <a:avLst/>
            </a:prstGeom>
          </p:spPr>
        </p:pic>
      </p:grpSp>
      <p:sp>
        <p:nvSpPr>
          <p:cNvPr id="60" name="object 60" descr=""/>
          <p:cNvSpPr txBox="1"/>
          <p:nvPr/>
        </p:nvSpPr>
        <p:spPr>
          <a:xfrm>
            <a:off x="3474720" y="4072254"/>
            <a:ext cx="5173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6695" indent="-171450">
              <a:lnSpc>
                <a:spcPct val="100000"/>
              </a:lnSpc>
              <a:spcBef>
                <a:spcPts val="95"/>
              </a:spcBef>
              <a:buChar char="•"/>
              <a:tabLst>
                <a:tab pos="226695" algn="l"/>
              </a:tabLst>
            </a:pPr>
            <a:r>
              <a:rPr dirty="0" sz="1600">
                <a:latin typeface="Carlito"/>
                <a:cs typeface="Carlito"/>
              </a:rPr>
              <a:t>Acute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infection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and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inflammation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of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bones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and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soft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tissue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61" name="object 61" descr=""/>
          <p:cNvGrpSpPr/>
          <p:nvPr/>
        </p:nvGrpSpPr>
        <p:grpSpPr>
          <a:xfrm>
            <a:off x="524001" y="3980434"/>
            <a:ext cx="2955925" cy="499109"/>
            <a:chOff x="524001" y="3980434"/>
            <a:chExt cx="2955925" cy="499109"/>
          </a:xfrm>
        </p:grpSpPr>
        <p:sp>
          <p:nvSpPr>
            <p:cNvPr id="62" name="object 62" descr=""/>
            <p:cNvSpPr/>
            <p:nvPr/>
          </p:nvSpPr>
          <p:spPr>
            <a:xfrm>
              <a:off x="534161" y="3990594"/>
              <a:ext cx="2935605" cy="478790"/>
            </a:xfrm>
            <a:custGeom>
              <a:avLst/>
              <a:gdLst/>
              <a:ahLst/>
              <a:cxnLst/>
              <a:rect l="l" t="t" r="r" b="b"/>
              <a:pathLst>
                <a:path w="2935604" h="478789">
                  <a:moveTo>
                    <a:pt x="2855467" y="0"/>
                  </a:moveTo>
                  <a:lnTo>
                    <a:pt x="79756" y="0"/>
                  </a:lnTo>
                  <a:lnTo>
                    <a:pt x="48713" y="6264"/>
                  </a:lnTo>
                  <a:lnTo>
                    <a:pt x="23361" y="23352"/>
                  </a:lnTo>
                  <a:lnTo>
                    <a:pt x="6268" y="48702"/>
                  </a:lnTo>
                  <a:lnTo>
                    <a:pt x="0" y="79755"/>
                  </a:lnTo>
                  <a:lnTo>
                    <a:pt x="0" y="398779"/>
                  </a:lnTo>
                  <a:lnTo>
                    <a:pt x="6268" y="429833"/>
                  </a:lnTo>
                  <a:lnTo>
                    <a:pt x="23361" y="455183"/>
                  </a:lnTo>
                  <a:lnTo>
                    <a:pt x="48713" y="472271"/>
                  </a:lnTo>
                  <a:lnTo>
                    <a:pt x="79756" y="478535"/>
                  </a:lnTo>
                  <a:lnTo>
                    <a:pt x="2855467" y="478535"/>
                  </a:lnTo>
                  <a:lnTo>
                    <a:pt x="2886521" y="472271"/>
                  </a:lnTo>
                  <a:lnTo>
                    <a:pt x="2911871" y="455183"/>
                  </a:lnTo>
                  <a:lnTo>
                    <a:pt x="2928959" y="429833"/>
                  </a:lnTo>
                  <a:lnTo>
                    <a:pt x="2935224" y="398779"/>
                  </a:lnTo>
                  <a:lnTo>
                    <a:pt x="2935224" y="79755"/>
                  </a:lnTo>
                  <a:lnTo>
                    <a:pt x="2928959" y="48702"/>
                  </a:lnTo>
                  <a:lnTo>
                    <a:pt x="2911871" y="23352"/>
                  </a:lnTo>
                  <a:lnTo>
                    <a:pt x="2886521" y="6264"/>
                  </a:lnTo>
                  <a:lnTo>
                    <a:pt x="2855467" y="0"/>
                  </a:lnTo>
                  <a:close/>
                </a:path>
              </a:pathLst>
            </a:custGeom>
            <a:solidFill>
              <a:srgbClr val="9D92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534161" y="3990594"/>
              <a:ext cx="2935605" cy="478790"/>
            </a:xfrm>
            <a:custGeom>
              <a:avLst/>
              <a:gdLst/>
              <a:ahLst/>
              <a:cxnLst/>
              <a:rect l="l" t="t" r="r" b="b"/>
              <a:pathLst>
                <a:path w="2935604" h="478789">
                  <a:moveTo>
                    <a:pt x="0" y="79755"/>
                  </a:moveTo>
                  <a:lnTo>
                    <a:pt x="6268" y="48702"/>
                  </a:lnTo>
                  <a:lnTo>
                    <a:pt x="23361" y="23352"/>
                  </a:lnTo>
                  <a:lnTo>
                    <a:pt x="48713" y="6264"/>
                  </a:lnTo>
                  <a:lnTo>
                    <a:pt x="79756" y="0"/>
                  </a:lnTo>
                  <a:lnTo>
                    <a:pt x="2855467" y="0"/>
                  </a:lnTo>
                  <a:lnTo>
                    <a:pt x="2886521" y="6264"/>
                  </a:lnTo>
                  <a:lnTo>
                    <a:pt x="2911871" y="23352"/>
                  </a:lnTo>
                  <a:lnTo>
                    <a:pt x="2928959" y="48702"/>
                  </a:lnTo>
                  <a:lnTo>
                    <a:pt x="2935224" y="79755"/>
                  </a:lnTo>
                  <a:lnTo>
                    <a:pt x="2935224" y="398779"/>
                  </a:lnTo>
                  <a:lnTo>
                    <a:pt x="2928959" y="429833"/>
                  </a:lnTo>
                  <a:lnTo>
                    <a:pt x="2911871" y="455183"/>
                  </a:lnTo>
                  <a:lnTo>
                    <a:pt x="2886521" y="472271"/>
                  </a:lnTo>
                  <a:lnTo>
                    <a:pt x="2855467" y="478535"/>
                  </a:lnTo>
                  <a:lnTo>
                    <a:pt x="79756" y="478535"/>
                  </a:lnTo>
                  <a:lnTo>
                    <a:pt x="48713" y="472271"/>
                  </a:lnTo>
                  <a:lnTo>
                    <a:pt x="23361" y="455183"/>
                  </a:lnTo>
                  <a:lnTo>
                    <a:pt x="6268" y="429833"/>
                  </a:lnTo>
                  <a:lnTo>
                    <a:pt x="0" y="398779"/>
                  </a:lnTo>
                  <a:lnTo>
                    <a:pt x="0" y="7975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46631" y="4062984"/>
              <a:ext cx="1522476" cy="379475"/>
            </a:xfrm>
            <a:prstGeom prst="rect">
              <a:avLst/>
            </a:prstGeom>
          </p:spPr>
        </p:pic>
      </p:grpSp>
      <p:sp>
        <p:nvSpPr>
          <p:cNvPr id="65" name="object 65" descr=""/>
          <p:cNvSpPr txBox="1"/>
          <p:nvPr/>
        </p:nvSpPr>
        <p:spPr>
          <a:xfrm>
            <a:off x="1340611" y="4099052"/>
            <a:ext cx="131953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0">
                <a:latin typeface="Carlito"/>
                <a:cs typeface="Carlito"/>
              </a:rPr>
              <a:t>Technetium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 spc="-50">
                <a:latin typeface="Carlito"/>
                <a:cs typeface="Carlito"/>
              </a:rPr>
              <a:t>Tc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 spc="-25">
                <a:latin typeface="Carlito"/>
                <a:cs typeface="Carlito"/>
              </a:rPr>
              <a:t>99m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66" name="object 66" descr=""/>
          <p:cNvGrpSpPr/>
          <p:nvPr/>
        </p:nvGrpSpPr>
        <p:grpSpPr>
          <a:xfrm>
            <a:off x="3400044" y="4526279"/>
            <a:ext cx="5293360" cy="466725"/>
            <a:chOff x="3400044" y="4526279"/>
            <a:chExt cx="5293360" cy="466725"/>
          </a:xfrm>
        </p:grpSpPr>
        <p:sp>
          <p:nvSpPr>
            <p:cNvPr id="67" name="object 67" descr=""/>
            <p:cNvSpPr/>
            <p:nvPr/>
          </p:nvSpPr>
          <p:spPr>
            <a:xfrm>
              <a:off x="3468624" y="4539995"/>
              <a:ext cx="5218430" cy="382905"/>
            </a:xfrm>
            <a:custGeom>
              <a:avLst/>
              <a:gdLst/>
              <a:ahLst/>
              <a:cxnLst/>
              <a:rect l="l" t="t" r="r" b="b"/>
              <a:pathLst>
                <a:path w="5218430" h="382904">
                  <a:moveTo>
                    <a:pt x="5154422" y="0"/>
                  </a:moveTo>
                  <a:lnTo>
                    <a:pt x="0" y="0"/>
                  </a:lnTo>
                  <a:lnTo>
                    <a:pt x="0" y="382523"/>
                  </a:lnTo>
                  <a:lnTo>
                    <a:pt x="5154422" y="382523"/>
                  </a:lnTo>
                  <a:lnTo>
                    <a:pt x="5179224" y="377509"/>
                  </a:lnTo>
                  <a:lnTo>
                    <a:pt x="5199491" y="363839"/>
                  </a:lnTo>
                  <a:lnTo>
                    <a:pt x="5213161" y="343572"/>
                  </a:lnTo>
                  <a:lnTo>
                    <a:pt x="5218176" y="318769"/>
                  </a:lnTo>
                  <a:lnTo>
                    <a:pt x="5218176" y="63753"/>
                  </a:lnTo>
                  <a:lnTo>
                    <a:pt x="5213161" y="38951"/>
                  </a:lnTo>
                  <a:lnTo>
                    <a:pt x="5199491" y="18684"/>
                  </a:lnTo>
                  <a:lnTo>
                    <a:pt x="5179224" y="5014"/>
                  </a:lnTo>
                  <a:lnTo>
                    <a:pt x="5154422" y="0"/>
                  </a:lnTo>
                  <a:close/>
                </a:path>
              </a:pathLst>
            </a:custGeom>
            <a:solidFill>
              <a:srgbClr val="EBDBD2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3468624" y="4539995"/>
              <a:ext cx="5218430" cy="382905"/>
            </a:xfrm>
            <a:custGeom>
              <a:avLst/>
              <a:gdLst/>
              <a:ahLst/>
              <a:cxnLst/>
              <a:rect l="l" t="t" r="r" b="b"/>
              <a:pathLst>
                <a:path w="5218430" h="382904">
                  <a:moveTo>
                    <a:pt x="5218176" y="63753"/>
                  </a:moveTo>
                  <a:lnTo>
                    <a:pt x="5218176" y="318769"/>
                  </a:lnTo>
                  <a:lnTo>
                    <a:pt x="5213161" y="343572"/>
                  </a:lnTo>
                  <a:lnTo>
                    <a:pt x="5199491" y="363839"/>
                  </a:lnTo>
                  <a:lnTo>
                    <a:pt x="5179224" y="377509"/>
                  </a:lnTo>
                  <a:lnTo>
                    <a:pt x="5154422" y="382523"/>
                  </a:lnTo>
                  <a:lnTo>
                    <a:pt x="0" y="382523"/>
                  </a:lnTo>
                  <a:lnTo>
                    <a:pt x="0" y="0"/>
                  </a:lnTo>
                  <a:lnTo>
                    <a:pt x="5154422" y="0"/>
                  </a:lnTo>
                  <a:lnTo>
                    <a:pt x="5179224" y="5014"/>
                  </a:lnTo>
                  <a:lnTo>
                    <a:pt x="5199491" y="18684"/>
                  </a:lnTo>
                  <a:lnTo>
                    <a:pt x="5213161" y="38951"/>
                  </a:lnTo>
                  <a:lnTo>
                    <a:pt x="5218176" y="63753"/>
                  </a:lnTo>
                  <a:close/>
                </a:path>
              </a:pathLst>
            </a:custGeom>
            <a:ln w="12192">
              <a:solidFill>
                <a:srgbClr val="EBDB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00044" y="4526279"/>
              <a:ext cx="379475" cy="466344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72256" y="4526279"/>
              <a:ext cx="3278124" cy="466344"/>
            </a:xfrm>
            <a:prstGeom prst="rect">
              <a:avLst/>
            </a:prstGeom>
          </p:spPr>
        </p:pic>
      </p:grpSp>
      <p:sp>
        <p:nvSpPr>
          <p:cNvPr id="71" name="object 71" descr=""/>
          <p:cNvSpPr txBox="1"/>
          <p:nvPr/>
        </p:nvSpPr>
        <p:spPr>
          <a:xfrm>
            <a:off x="3474720" y="4574285"/>
            <a:ext cx="5173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6695" indent="-171450">
              <a:lnSpc>
                <a:spcPct val="100000"/>
              </a:lnSpc>
              <a:spcBef>
                <a:spcPts val="95"/>
              </a:spcBef>
              <a:buChar char="•"/>
              <a:tabLst>
                <a:tab pos="226695" algn="l"/>
              </a:tabLst>
            </a:pPr>
            <a:r>
              <a:rPr dirty="0" sz="1600" spc="-10">
                <a:latin typeface="Carlito"/>
                <a:cs typeface="Carlito"/>
              </a:rPr>
              <a:t>Malignancy,</a:t>
            </a:r>
            <a:r>
              <a:rPr dirty="0" sz="1600" spc="-7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autoimmune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conditions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72" name="object 72" descr=""/>
          <p:cNvGrpSpPr/>
          <p:nvPr/>
        </p:nvGrpSpPr>
        <p:grpSpPr>
          <a:xfrm>
            <a:off x="524001" y="4483353"/>
            <a:ext cx="2955925" cy="497840"/>
            <a:chOff x="524001" y="4483353"/>
            <a:chExt cx="2955925" cy="497840"/>
          </a:xfrm>
        </p:grpSpPr>
        <p:sp>
          <p:nvSpPr>
            <p:cNvPr id="73" name="object 73" descr=""/>
            <p:cNvSpPr/>
            <p:nvPr/>
          </p:nvSpPr>
          <p:spPr>
            <a:xfrm>
              <a:off x="534161" y="4493513"/>
              <a:ext cx="2935605" cy="477520"/>
            </a:xfrm>
            <a:custGeom>
              <a:avLst/>
              <a:gdLst/>
              <a:ahLst/>
              <a:cxnLst/>
              <a:rect l="l" t="t" r="r" b="b"/>
              <a:pathLst>
                <a:path w="2935604" h="477520">
                  <a:moveTo>
                    <a:pt x="2855722" y="0"/>
                  </a:moveTo>
                  <a:lnTo>
                    <a:pt x="79501" y="0"/>
                  </a:lnTo>
                  <a:lnTo>
                    <a:pt x="48557" y="6242"/>
                  </a:lnTo>
                  <a:lnTo>
                    <a:pt x="23287" y="23272"/>
                  </a:lnTo>
                  <a:lnTo>
                    <a:pt x="6248" y="48541"/>
                  </a:lnTo>
                  <a:lnTo>
                    <a:pt x="0" y="79502"/>
                  </a:lnTo>
                  <a:lnTo>
                    <a:pt x="0" y="397510"/>
                  </a:lnTo>
                  <a:lnTo>
                    <a:pt x="6248" y="428470"/>
                  </a:lnTo>
                  <a:lnTo>
                    <a:pt x="23287" y="453739"/>
                  </a:lnTo>
                  <a:lnTo>
                    <a:pt x="48557" y="470769"/>
                  </a:lnTo>
                  <a:lnTo>
                    <a:pt x="79501" y="477012"/>
                  </a:lnTo>
                  <a:lnTo>
                    <a:pt x="2855722" y="477012"/>
                  </a:lnTo>
                  <a:lnTo>
                    <a:pt x="2886682" y="470769"/>
                  </a:lnTo>
                  <a:lnTo>
                    <a:pt x="2911951" y="453739"/>
                  </a:lnTo>
                  <a:lnTo>
                    <a:pt x="2928981" y="428470"/>
                  </a:lnTo>
                  <a:lnTo>
                    <a:pt x="2935224" y="397510"/>
                  </a:lnTo>
                  <a:lnTo>
                    <a:pt x="2935224" y="79502"/>
                  </a:lnTo>
                  <a:lnTo>
                    <a:pt x="2928981" y="48541"/>
                  </a:lnTo>
                  <a:lnTo>
                    <a:pt x="2911951" y="23272"/>
                  </a:lnTo>
                  <a:lnTo>
                    <a:pt x="2886682" y="6242"/>
                  </a:lnTo>
                  <a:lnTo>
                    <a:pt x="2855722" y="0"/>
                  </a:lnTo>
                  <a:close/>
                </a:path>
              </a:pathLst>
            </a:custGeom>
            <a:solidFill>
              <a:srgbClr val="CC8E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534161" y="4493513"/>
              <a:ext cx="2935605" cy="477520"/>
            </a:xfrm>
            <a:custGeom>
              <a:avLst/>
              <a:gdLst/>
              <a:ahLst/>
              <a:cxnLst/>
              <a:rect l="l" t="t" r="r" b="b"/>
              <a:pathLst>
                <a:path w="2935604" h="477520">
                  <a:moveTo>
                    <a:pt x="0" y="79502"/>
                  </a:moveTo>
                  <a:lnTo>
                    <a:pt x="6248" y="48541"/>
                  </a:lnTo>
                  <a:lnTo>
                    <a:pt x="23287" y="23272"/>
                  </a:lnTo>
                  <a:lnTo>
                    <a:pt x="48557" y="6242"/>
                  </a:lnTo>
                  <a:lnTo>
                    <a:pt x="79501" y="0"/>
                  </a:lnTo>
                  <a:lnTo>
                    <a:pt x="2855722" y="0"/>
                  </a:lnTo>
                  <a:lnTo>
                    <a:pt x="2886682" y="6242"/>
                  </a:lnTo>
                  <a:lnTo>
                    <a:pt x="2911951" y="23272"/>
                  </a:lnTo>
                  <a:lnTo>
                    <a:pt x="2928981" y="48541"/>
                  </a:lnTo>
                  <a:lnTo>
                    <a:pt x="2935224" y="79502"/>
                  </a:lnTo>
                  <a:lnTo>
                    <a:pt x="2935224" y="397510"/>
                  </a:lnTo>
                  <a:lnTo>
                    <a:pt x="2928981" y="428470"/>
                  </a:lnTo>
                  <a:lnTo>
                    <a:pt x="2911951" y="453739"/>
                  </a:lnTo>
                  <a:lnTo>
                    <a:pt x="2886682" y="470769"/>
                  </a:lnTo>
                  <a:lnTo>
                    <a:pt x="2855722" y="477012"/>
                  </a:lnTo>
                  <a:lnTo>
                    <a:pt x="79501" y="477012"/>
                  </a:lnTo>
                  <a:lnTo>
                    <a:pt x="48557" y="470769"/>
                  </a:lnTo>
                  <a:lnTo>
                    <a:pt x="23287" y="453739"/>
                  </a:lnTo>
                  <a:lnTo>
                    <a:pt x="6248" y="428470"/>
                  </a:lnTo>
                  <a:lnTo>
                    <a:pt x="0" y="397510"/>
                  </a:lnTo>
                  <a:lnTo>
                    <a:pt x="0" y="7950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78279" y="4564379"/>
              <a:ext cx="1059180" cy="379475"/>
            </a:xfrm>
            <a:prstGeom prst="rect">
              <a:avLst/>
            </a:prstGeom>
          </p:spPr>
        </p:pic>
      </p:grpSp>
      <p:sp>
        <p:nvSpPr>
          <p:cNvPr id="76" name="object 76" descr=""/>
          <p:cNvSpPr txBox="1"/>
          <p:nvPr/>
        </p:nvSpPr>
        <p:spPr>
          <a:xfrm>
            <a:off x="1572260" y="4601083"/>
            <a:ext cx="855344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latin typeface="Carlito"/>
                <a:cs typeface="Carlito"/>
              </a:rPr>
              <a:t>MRI</a:t>
            </a:r>
            <a:r>
              <a:rPr dirty="0" sz="1300" spc="-2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of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 spc="-20">
                <a:latin typeface="Carlito"/>
                <a:cs typeface="Carlito"/>
              </a:rPr>
              <a:t>brain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77" name="object 77" descr=""/>
          <p:cNvGrpSpPr/>
          <p:nvPr/>
        </p:nvGrpSpPr>
        <p:grpSpPr>
          <a:xfrm>
            <a:off x="3400044" y="5029200"/>
            <a:ext cx="5293360" cy="464820"/>
            <a:chOff x="3400044" y="5029200"/>
            <a:chExt cx="5293360" cy="464820"/>
          </a:xfrm>
        </p:grpSpPr>
        <p:sp>
          <p:nvSpPr>
            <p:cNvPr id="78" name="object 78" descr=""/>
            <p:cNvSpPr/>
            <p:nvPr/>
          </p:nvSpPr>
          <p:spPr>
            <a:xfrm>
              <a:off x="3468624" y="5041391"/>
              <a:ext cx="5218430" cy="382905"/>
            </a:xfrm>
            <a:custGeom>
              <a:avLst/>
              <a:gdLst/>
              <a:ahLst/>
              <a:cxnLst/>
              <a:rect l="l" t="t" r="r" b="b"/>
              <a:pathLst>
                <a:path w="5218430" h="382904">
                  <a:moveTo>
                    <a:pt x="5154422" y="0"/>
                  </a:moveTo>
                  <a:lnTo>
                    <a:pt x="0" y="0"/>
                  </a:lnTo>
                  <a:lnTo>
                    <a:pt x="0" y="382523"/>
                  </a:lnTo>
                  <a:lnTo>
                    <a:pt x="5154422" y="382523"/>
                  </a:lnTo>
                  <a:lnTo>
                    <a:pt x="5179224" y="377509"/>
                  </a:lnTo>
                  <a:lnTo>
                    <a:pt x="5199491" y="363839"/>
                  </a:lnTo>
                  <a:lnTo>
                    <a:pt x="5213161" y="343572"/>
                  </a:lnTo>
                  <a:lnTo>
                    <a:pt x="5218176" y="318769"/>
                  </a:lnTo>
                  <a:lnTo>
                    <a:pt x="5218176" y="63753"/>
                  </a:lnTo>
                  <a:lnTo>
                    <a:pt x="5213161" y="38951"/>
                  </a:lnTo>
                  <a:lnTo>
                    <a:pt x="5199491" y="18684"/>
                  </a:lnTo>
                  <a:lnTo>
                    <a:pt x="5179224" y="5014"/>
                  </a:lnTo>
                  <a:lnTo>
                    <a:pt x="5154422" y="0"/>
                  </a:lnTo>
                  <a:close/>
                </a:path>
              </a:pathLst>
            </a:custGeom>
            <a:solidFill>
              <a:srgbClr val="D6D3D2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468624" y="5041391"/>
              <a:ext cx="5218430" cy="382905"/>
            </a:xfrm>
            <a:custGeom>
              <a:avLst/>
              <a:gdLst/>
              <a:ahLst/>
              <a:cxnLst/>
              <a:rect l="l" t="t" r="r" b="b"/>
              <a:pathLst>
                <a:path w="5218430" h="382904">
                  <a:moveTo>
                    <a:pt x="5218176" y="63753"/>
                  </a:moveTo>
                  <a:lnTo>
                    <a:pt x="5218176" y="318769"/>
                  </a:lnTo>
                  <a:lnTo>
                    <a:pt x="5213161" y="343572"/>
                  </a:lnTo>
                  <a:lnTo>
                    <a:pt x="5199491" y="363839"/>
                  </a:lnTo>
                  <a:lnTo>
                    <a:pt x="5179224" y="377509"/>
                  </a:lnTo>
                  <a:lnTo>
                    <a:pt x="5154422" y="382523"/>
                  </a:lnTo>
                  <a:lnTo>
                    <a:pt x="0" y="382523"/>
                  </a:lnTo>
                  <a:lnTo>
                    <a:pt x="0" y="0"/>
                  </a:lnTo>
                  <a:lnTo>
                    <a:pt x="5154422" y="0"/>
                  </a:lnTo>
                  <a:lnTo>
                    <a:pt x="5179224" y="5014"/>
                  </a:lnTo>
                  <a:lnTo>
                    <a:pt x="5199491" y="18684"/>
                  </a:lnTo>
                  <a:lnTo>
                    <a:pt x="5213161" y="38951"/>
                  </a:lnTo>
                  <a:lnTo>
                    <a:pt x="5218176" y="63753"/>
                  </a:lnTo>
                  <a:close/>
                </a:path>
              </a:pathLst>
            </a:custGeom>
            <a:ln w="12192">
              <a:solidFill>
                <a:srgbClr val="D6D3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00044" y="5029200"/>
              <a:ext cx="379475" cy="464819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72256" y="5029200"/>
              <a:ext cx="2417064" cy="464819"/>
            </a:xfrm>
            <a:prstGeom prst="rect">
              <a:avLst/>
            </a:prstGeom>
          </p:spPr>
        </p:pic>
      </p:grpSp>
      <p:sp>
        <p:nvSpPr>
          <p:cNvPr id="82" name="object 82" descr=""/>
          <p:cNvSpPr txBox="1"/>
          <p:nvPr/>
        </p:nvSpPr>
        <p:spPr>
          <a:xfrm>
            <a:off x="3474720" y="5076190"/>
            <a:ext cx="5173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6695" indent="-171450">
              <a:lnSpc>
                <a:spcPct val="100000"/>
              </a:lnSpc>
              <a:spcBef>
                <a:spcPts val="95"/>
              </a:spcBef>
              <a:buChar char="•"/>
              <a:tabLst>
                <a:tab pos="226695" algn="l"/>
              </a:tabLst>
            </a:pPr>
            <a:r>
              <a:rPr dirty="0" sz="1600" spc="-10">
                <a:latin typeface="Carlito"/>
                <a:cs typeface="Carlito"/>
              </a:rPr>
              <a:t>Malignancy,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inflammation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83" name="object 83" descr=""/>
          <p:cNvGrpSpPr/>
          <p:nvPr/>
        </p:nvGrpSpPr>
        <p:grpSpPr>
          <a:xfrm>
            <a:off x="534162" y="5530596"/>
            <a:ext cx="8159115" cy="664210"/>
            <a:chOff x="534162" y="5530596"/>
            <a:chExt cx="8159115" cy="664210"/>
          </a:xfrm>
        </p:grpSpPr>
        <p:sp>
          <p:nvSpPr>
            <p:cNvPr id="84" name="object 84" descr=""/>
            <p:cNvSpPr/>
            <p:nvPr/>
          </p:nvSpPr>
          <p:spPr>
            <a:xfrm>
              <a:off x="534162" y="5715762"/>
              <a:ext cx="2935605" cy="478790"/>
            </a:xfrm>
            <a:custGeom>
              <a:avLst/>
              <a:gdLst/>
              <a:ahLst/>
              <a:cxnLst/>
              <a:rect l="l" t="t" r="r" b="b"/>
              <a:pathLst>
                <a:path w="2935604" h="478789">
                  <a:moveTo>
                    <a:pt x="2855467" y="0"/>
                  </a:moveTo>
                  <a:lnTo>
                    <a:pt x="79756" y="0"/>
                  </a:lnTo>
                  <a:lnTo>
                    <a:pt x="48713" y="6268"/>
                  </a:lnTo>
                  <a:lnTo>
                    <a:pt x="23361" y="23361"/>
                  </a:lnTo>
                  <a:lnTo>
                    <a:pt x="6268" y="48713"/>
                  </a:lnTo>
                  <a:lnTo>
                    <a:pt x="0" y="79756"/>
                  </a:lnTo>
                  <a:lnTo>
                    <a:pt x="0" y="398780"/>
                  </a:lnTo>
                  <a:lnTo>
                    <a:pt x="6268" y="429822"/>
                  </a:lnTo>
                  <a:lnTo>
                    <a:pt x="23361" y="455174"/>
                  </a:lnTo>
                  <a:lnTo>
                    <a:pt x="48713" y="472267"/>
                  </a:lnTo>
                  <a:lnTo>
                    <a:pt x="79756" y="478536"/>
                  </a:lnTo>
                  <a:lnTo>
                    <a:pt x="2855467" y="478536"/>
                  </a:lnTo>
                  <a:lnTo>
                    <a:pt x="2886521" y="472267"/>
                  </a:lnTo>
                  <a:lnTo>
                    <a:pt x="2911871" y="455174"/>
                  </a:lnTo>
                  <a:lnTo>
                    <a:pt x="2928959" y="429822"/>
                  </a:lnTo>
                  <a:lnTo>
                    <a:pt x="2935224" y="398780"/>
                  </a:lnTo>
                  <a:lnTo>
                    <a:pt x="2935224" y="79756"/>
                  </a:lnTo>
                  <a:lnTo>
                    <a:pt x="2928959" y="48713"/>
                  </a:lnTo>
                  <a:lnTo>
                    <a:pt x="2911871" y="23361"/>
                  </a:lnTo>
                  <a:lnTo>
                    <a:pt x="2886521" y="6268"/>
                  </a:lnTo>
                  <a:lnTo>
                    <a:pt x="2855467" y="0"/>
                  </a:lnTo>
                  <a:close/>
                </a:path>
              </a:pathLst>
            </a:custGeom>
            <a:solidFill>
              <a:srgbClr val="796A5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03248" y="5788152"/>
              <a:ext cx="810767" cy="379475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3468623" y="5544312"/>
              <a:ext cx="5218430" cy="381000"/>
            </a:xfrm>
            <a:custGeom>
              <a:avLst/>
              <a:gdLst/>
              <a:ahLst/>
              <a:cxnLst/>
              <a:rect l="l" t="t" r="r" b="b"/>
              <a:pathLst>
                <a:path w="5218430" h="381000">
                  <a:moveTo>
                    <a:pt x="5154676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5154676" y="381000"/>
                  </a:lnTo>
                  <a:lnTo>
                    <a:pt x="5179385" y="376009"/>
                  </a:lnTo>
                  <a:lnTo>
                    <a:pt x="5199570" y="362399"/>
                  </a:lnTo>
                  <a:lnTo>
                    <a:pt x="5213183" y="342214"/>
                  </a:lnTo>
                  <a:lnTo>
                    <a:pt x="5218176" y="317500"/>
                  </a:lnTo>
                  <a:lnTo>
                    <a:pt x="5218176" y="63500"/>
                  </a:lnTo>
                  <a:lnTo>
                    <a:pt x="5213183" y="38790"/>
                  </a:lnTo>
                  <a:lnTo>
                    <a:pt x="5199570" y="18605"/>
                  </a:lnTo>
                  <a:lnTo>
                    <a:pt x="5179385" y="4992"/>
                  </a:lnTo>
                  <a:lnTo>
                    <a:pt x="5154676" y="0"/>
                  </a:lnTo>
                  <a:close/>
                </a:path>
              </a:pathLst>
            </a:custGeom>
            <a:solidFill>
              <a:srgbClr val="E4DCD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3468623" y="5544312"/>
              <a:ext cx="5218430" cy="381000"/>
            </a:xfrm>
            <a:custGeom>
              <a:avLst/>
              <a:gdLst/>
              <a:ahLst/>
              <a:cxnLst/>
              <a:rect l="l" t="t" r="r" b="b"/>
              <a:pathLst>
                <a:path w="5218430" h="381000">
                  <a:moveTo>
                    <a:pt x="5218176" y="63500"/>
                  </a:moveTo>
                  <a:lnTo>
                    <a:pt x="5218176" y="317500"/>
                  </a:lnTo>
                  <a:lnTo>
                    <a:pt x="5213183" y="342214"/>
                  </a:lnTo>
                  <a:lnTo>
                    <a:pt x="5199570" y="362399"/>
                  </a:lnTo>
                  <a:lnTo>
                    <a:pt x="5179385" y="376009"/>
                  </a:lnTo>
                  <a:lnTo>
                    <a:pt x="5154676" y="381000"/>
                  </a:lnTo>
                  <a:lnTo>
                    <a:pt x="0" y="381000"/>
                  </a:lnTo>
                  <a:lnTo>
                    <a:pt x="0" y="0"/>
                  </a:lnTo>
                  <a:lnTo>
                    <a:pt x="5154676" y="0"/>
                  </a:lnTo>
                  <a:lnTo>
                    <a:pt x="5179385" y="4992"/>
                  </a:lnTo>
                  <a:lnTo>
                    <a:pt x="5199570" y="18605"/>
                  </a:lnTo>
                  <a:lnTo>
                    <a:pt x="5213183" y="38790"/>
                  </a:lnTo>
                  <a:lnTo>
                    <a:pt x="5218176" y="63500"/>
                  </a:lnTo>
                  <a:close/>
                </a:path>
              </a:pathLst>
            </a:custGeom>
            <a:ln w="12192">
              <a:solidFill>
                <a:srgbClr val="E4DCD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00044" y="5530596"/>
              <a:ext cx="379475" cy="464820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572256" y="5530596"/>
              <a:ext cx="2065020" cy="464820"/>
            </a:xfrm>
            <a:prstGeom prst="rect">
              <a:avLst/>
            </a:prstGeom>
          </p:spPr>
        </p:pic>
      </p:grpSp>
      <p:sp>
        <p:nvSpPr>
          <p:cNvPr id="90" name="object 90" descr=""/>
          <p:cNvSpPr txBox="1"/>
          <p:nvPr/>
        </p:nvSpPr>
        <p:spPr>
          <a:xfrm>
            <a:off x="3474720" y="5578246"/>
            <a:ext cx="5173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6695" indent="-171450">
              <a:lnSpc>
                <a:spcPct val="100000"/>
              </a:lnSpc>
              <a:spcBef>
                <a:spcPts val="95"/>
              </a:spcBef>
              <a:buChar char="•"/>
              <a:tabLst>
                <a:tab pos="226695" algn="l"/>
              </a:tabLst>
            </a:pPr>
            <a:r>
              <a:rPr dirty="0" sz="1600">
                <a:latin typeface="Carlito"/>
                <a:cs typeface="Carlito"/>
              </a:rPr>
              <a:t>Bacterial</a:t>
            </a:r>
            <a:r>
              <a:rPr dirty="0" sz="1600" spc="-6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endocarditis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91" name="object 91" descr=""/>
          <p:cNvGrpSpPr/>
          <p:nvPr/>
        </p:nvGrpSpPr>
        <p:grpSpPr>
          <a:xfrm>
            <a:off x="524001" y="5477255"/>
            <a:ext cx="8169275" cy="1021080"/>
            <a:chOff x="524001" y="5477255"/>
            <a:chExt cx="8169275" cy="1021080"/>
          </a:xfrm>
        </p:grpSpPr>
        <p:sp>
          <p:nvSpPr>
            <p:cNvPr id="92" name="object 92" descr=""/>
            <p:cNvSpPr/>
            <p:nvPr/>
          </p:nvSpPr>
          <p:spPr>
            <a:xfrm>
              <a:off x="534161" y="5496305"/>
              <a:ext cx="2935605" cy="478790"/>
            </a:xfrm>
            <a:custGeom>
              <a:avLst/>
              <a:gdLst/>
              <a:ahLst/>
              <a:cxnLst/>
              <a:rect l="l" t="t" r="r" b="b"/>
              <a:pathLst>
                <a:path w="2935604" h="478789">
                  <a:moveTo>
                    <a:pt x="2855467" y="0"/>
                  </a:moveTo>
                  <a:lnTo>
                    <a:pt x="79756" y="0"/>
                  </a:lnTo>
                  <a:lnTo>
                    <a:pt x="48713" y="6264"/>
                  </a:lnTo>
                  <a:lnTo>
                    <a:pt x="23361" y="23352"/>
                  </a:lnTo>
                  <a:lnTo>
                    <a:pt x="6268" y="48702"/>
                  </a:lnTo>
                  <a:lnTo>
                    <a:pt x="0" y="79756"/>
                  </a:lnTo>
                  <a:lnTo>
                    <a:pt x="0" y="398780"/>
                  </a:lnTo>
                  <a:lnTo>
                    <a:pt x="6268" y="429822"/>
                  </a:lnTo>
                  <a:lnTo>
                    <a:pt x="23361" y="455174"/>
                  </a:lnTo>
                  <a:lnTo>
                    <a:pt x="48713" y="472267"/>
                  </a:lnTo>
                  <a:lnTo>
                    <a:pt x="79756" y="478536"/>
                  </a:lnTo>
                  <a:lnTo>
                    <a:pt x="2855467" y="478536"/>
                  </a:lnTo>
                  <a:lnTo>
                    <a:pt x="2886521" y="472267"/>
                  </a:lnTo>
                  <a:lnTo>
                    <a:pt x="2911871" y="455174"/>
                  </a:lnTo>
                  <a:lnTo>
                    <a:pt x="2928959" y="429822"/>
                  </a:lnTo>
                  <a:lnTo>
                    <a:pt x="2935224" y="398780"/>
                  </a:lnTo>
                  <a:lnTo>
                    <a:pt x="2935224" y="79756"/>
                  </a:lnTo>
                  <a:lnTo>
                    <a:pt x="2928959" y="48702"/>
                  </a:lnTo>
                  <a:lnTo>
                    <a:pt x="2911871" y="23352"/>
                  </a:lnTo>
                  <a:lnTo>
                    <a:pt x="2886521" y="6264"/>
                  </a:lnTo>
                  <a:lnTo>
                    <a:pt x="2855467" y="0"/>
                  </a:lnTo>
                  <a:close/>
                </a:path>
              </a:pathLst>
            </a:custGeom>
            <a:solidFill>
              <a:srgbClr val="B492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534161" y="5496305"/>
              <a:ext cx="2935605" cy="478790"/>
            </a:xfrm>
            <a:custGeom>
              <a:avLst/>
              <a:gdLst/>
              <a:ahLst/>
              <a:cxnLst/>
              <a:rect l="l" t="t" r="r" b="b"/>
              <a:pathLst>
                <a:path w="2935604" h="478789">
                  <a:moveTo>
                    <a:pt x="0" y="79756"/>
                  </a:moveTo>
                  <a:lnTo>
                    <a:pt x="6268" y="48702"/>
                  </a:lnTo>
                  <a:lnTo>
                    <a:pt x="23361" y="23352"/>
                  </a:lnTo>
                  <a:lnTo>
                    <a:pt x="48713" y="6264"/>
                  </a:lnTo>
                  <a:lnTo>
                    <a:pt x="79756" y="0"/>
                  </a:lnTo>
                  <a:lnTo>
                    <a:pt x="2855467" y="0"/>
                  </a:lnTo>
                  <a:lnTo>
                    <a:pt x="2886521" y="6264"/>
                  </a:lnTo>
                  <a:lnTo>
                    <a:pt x="2911871" y="23352"/>
                  </a:lnTo>
                  <a:lnTo>
                    <a:pt x="2928959" y="48702"/>
                  </a:lnTo>
                  <a:lnTo>
                    <a:pt x="2935224" y="79756"/>
                  </a:lnTo>
                  <a:lnTo>
                    <a:pt x="2935224" y="398780"/>
                  </a:lnTo>
                  <a:lnTo>
                    <a:pt x="2928959" y="429822"/>
                  </a:lnTo>
                  <a:lnTo>
                    <a:pt x="2911871" y="455174"/>
                  </a:lnTo>
                  <a:lnTo>
                    <a:pt x="2886521" y="472267"/>
                  </a:lnTo>
                  <a:lnTo>
                    <a:pt x="2855467" y="478536"/>
                  </a:lnTo>
                  <a:lnTo>
                    <a:pt x="79756" y="478536"/>
                  </a:lnTo>
                  <a:lnTo>
                    <a:pt x="48713" y="472267"/>
                  </a:lnTo>
                  <a:lnTo>
                    <a:pt x="23361" y="455174"/>
                  </a:lnTo>
                  <a:lnTo>
                    <a:pt x="6268" y="429822"/>
                  </a:lnTo>
                  <a:lnTo>
                    <a:pt x="0" y="398780"/>
                  </a:lnTo>
                  <a:lnTo>
                    <a:pt x="0" y="7975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86383" y="5477255"/>
              <a:ext cx="2479548" cy="379475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93875" y="5658611"/>
              <a:ext cx="1427988" cy="379475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3468623" y="6045707"/>
              <a:ext cx="5218430" cy="382905"/>
            </a:xfrm>
            <a:custGeom>
              <a:avLst/>
              <a:gdLst/>
              <a:ahLst/>
              <a:cxnLst/>
              <a:rect l="l" t="t" r="r" b="b"/>
              <a:pathLst>
                <a:path w="5218430" h="382904">
                  <a:moveTo>
                    <a:pt x="5154422" y="0"/>
                  </a:moveTo>
                  <a:lnTo>
                    <a:pt x="0" y="0"/>
                  </a:lnTo>
                  <a:lnTo>
                    <a:pt x="0" y="382523"/>
                  </a:lnTo>
                  <a:lnTo>
                    <a:pt x="5154422" y="382523"/>
                  </a:lnTo>
                  <a:lnTo>
                    <a:pt x="5179224" y="377513"/>
                  </a:lnTo>
                  <a:lnTo>
                    <a:pt x="5199491" y="363848"/>
                  </a:lnTo>
                  <a:lnTo>
                    <a:pt x="5213161" y="343583"/>
                  </a:lnTo>
                  <a:lnTo>
                    <a:pt x="5218176" y="318769"/>
                  </a:lnTo>
                  <a:lnTo>
                    <a:pt x="5218176" y="63753"/>
                  </a:lnTo>
                  <a:lnTo>
                    <a:pt x="5213161" y="38940"/>
                  </a:lnTo>
                  <a:lnTo>
                    <a:pt x="5199491" y="18675"/>
                  </a:lnTo>
                  <a:lnTo>
                    <a:pt x="5179224" y="5010"/>
                  </a:lnTo>
                  <a:lnTo>
                    <a:pt x="5154422" y="0"/>
                  </a:lnTo>
                  <a:close/>
                </a:path>
              </a:pathLst>
            </a:custGeom>
            <a:solidFill>
              <a:srgbClr val="D2D5D6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3468623" y="6045707"/>
              <a:ext cx="5218430" cy="382905"/>
            </a:xfrm>
            <a:custGeom>
              <a:avLst/>
              <a:gdLst/>
              <a:ahLst/>
              <a:cxnLst/>
              <a:rect l="l" t="t" r="r" b="b"/>
              <a:pathLst>
                <a:path w="5218430" h="382904">
                  <a:moveTo>
                    <a:pt x="5218176" y="63753"/>
                  </a:moveTo>
                  <a:lnTo>
                    <a:pt x="5218176" y="318769"/>
                  </a:lnTo>
                  <a:lnTo>
                    <a:pt x="5213161" y="343583"/>
                  </a:lnTo>
                  <a:lnTo>
                    <a:pt x="5199491" y="363848"/>
                  </a:lnTo>
                  <a:lnTo>
                    <a:pt x="5179224" y="377513"/>
                  </a:lnTo>
                  <a:lnTo>
                    <a:pt x="5154422" y="382523"/>
                  </a:lnTo>
                  <a:lnTo>
                    <a:pt x="0" y="382523"/>
                  </a:lnTo>
                  <a:lnTo>
                    <a:pt x="0" y="0"/>
                  </a:lnTo>
                  <a:lnTo>
                    <a:pt x="5154422" y="0"/>
                  </a:lnTo>
                  <a:lnTo>
                    <a:pt x="5179224" y="5010"/>
                  </a:lnTo>
                  <a:lnTo>
                    <a:pt x="5199491" y="18675"/>
                  </a:lnTo>
                  <a:lnTo>
                    <a:pt x="5213161" y="38940"/>
                  </a:lnTo>
                  <a:lnTo>
                    <a:pt x="5218176" y="63753"/>
                  </a:lnTo>
                  <a:close/>
                </a:path>
              </a:pathLst>
            </a:custGeom>
            <a:ln w="12192">
              <a:solidFill>
                <a:srgbClr val="D2D5D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400044" y="6033515"/>
              <a:ext cx="379475" cy="464820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72256" y="6033515"/>
              <a:ext cx="1860803" cy="464820"/>
            </a:xfrm>
            <a:prstGeom prst="rect">
              <a:avLst/>
            </a:prstGeom>
          </p:spPr>
        </p:pic>
      </p:grpSp>
      <p:sp>
        <p:nvSpPr>
          <p:cNvPr id="100" name="object 100" descr=""/>
          <p:cNvSpPr txBox="1"/>
          <p:nvPr/>
        </p:nvSpPr>
        <p:spPr>
          <a:xfrm>
            <a:off x="3474720" y="6080252"/>
            <a:ext cx="5173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6695" indent="-171450">
              <a:lnSpc>
                <a:spcPct val="100000"/>
              </a:lnSpc>
              <a:spcBef>
                <a:spcPts val="95"/>
              </a:spcBef>
              <a:buChar char="•"/>
              <a:tabLst>
                <a:tab pos="226695" algn="l"/>
              </a:tabLst>
            </a:pPr>
            <a:r>
              <a:rPr dirty="0" sz="1600" spc="-10">
                <a:latin typeface="Carlito"/>
                <a:cs typeface="Carlito"/>
              </a:rPr>
              <a:t>Venous</a:t>
            </a:r>
            <a:r>
              <a:rPr dirty="0" sz="1600" spc="-8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thrombosis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01" name="object 101" descr=""/>
          <p:cNvGrpSpPr/>
          <p:nvPr/>
        </p:nvGrpSpPr>
        <p:grpSpPr>
          <a:xfrm>
            <a:off x="524255" y="5989320"/>
            <a:ext cx="2955290" cy="497205"/>
            <a:chOff x="524255" y="5989320"/>
            <a:chExt cx="2955290" cy="497205"/>
          </a:xfrm>
        </p:grpSpPr>
        <p:sp>
          <p:nvSpPr>
            <p:cNvPr id="102" name="object 102" descr=""/>
            <p:cNvSpPr/>
            <p:nvPr/>
          </p:nvSpPr>
          <p:spPr>
            <a:xfrm>
              <a:off x="534161" y="5999226"/>
              <a:ext cx="2935605" cy="477520"/>
            </a:xfrm>
            <a:custGeom>
              <a:avLst/>
              <a:gdLst/>
              <a:ahLst/>
              <a:cxnLst/>
              <a:rect l="l" t="t" r="r" b="b"/>
              <a:pathLst>
                <a:path w="2935604" h="477520">
                  <a:moveTo>
                    <a:pt x="2855722" y="0"/>
                  </a:moveTo>
                  <a:lnTo>
                    <a:pt x="79501" y="0"/>
                  </a:lnTo>
                  <a:lnTo>
                    <a:pt x="48557" y="6248"/>
                  </a:lnTo>
                  <a:lnTo>
                    <a:pt x="23287" y="23287"/>
                  </a:lnTo>
                  <a:lnTo>
                    <a:pt x="6248" y="48557"/>
                  </a:lnTo>
                  <a:lnTo>
                    <a:pt x="0" y="79502"/>
                  </a:lnTo>
                  <a:lnTo>
                    <a:pt x="0" y="397510"/>
                  </a:lnTo>
                  <a:lnTo>
                    <a:pt x="6248" y="428454"/>
                  </a:lnTo>
                  <a:lnTo>
                    <a:pt x="23287" y="453724"/>
                  </a:lnTo>
                  <a:lnTo>
                    <a:pt x="48557" y="470763"/>
                  </a:lnTo>
                  <a:lnTo>
                    <a:pt x="79501" y="477012"/>
                  </a:lnTo>
                  <a:lnTo>
                    <a:pt x="2855722" y="477012"/>
                  </a:lnTo>
                  <a:lnTo>
                    <a:pt x="2886682" y="470763"/>
                  </a:lnTo>
                  <a:lnTo>
                    <a:pt x="2911951" y="453724"/>
                  </a:lnTo>
                  <a:lnTo>
                    <a:pt x="2928981" y="428454"/>
                  </a:lnTo>
                  <a:lnTo>
                    <a:pt x="2935224" y="397510"/>
                  </a:lnTo>
                  <a:lnTo>
                    <a:pt x="2935224" y="79502"/>
                  </a:lnTo>
                  <a:lnTo>
                    <a:pt x="2928981" y="48557"/>
                  </a:lnTo>
                  <a:lnTo>
                    <a:pt x="2911951" y="23287"/>
                  </a:lnTo>
                  <a:lnTo>
                    <a:pt x="2886682" y="6248"/>
                  </a:lnTo>
                  <a:lnTo>
                    <a:pt x="2855722" y="0"/>
                  </a:lnTo>
                  <a:close/>
                </a:path>
              </a:pathLst>
            </a:custGeom>
            <a:solidFill>
              <a:srgbClr val="6778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534161" y="5999226"/>
              <a:ext cx="2935605" cy="477520"/>
            </a:xfrm>
            <a:custGeom>
              <a:avLst/>
              <a:gdLst/>
              <a:ahLst/>
              <a:cxnLst/>
              <a:rect l="l" t="t" r="r" b="b"/>
              <a:pathLst>
                <a:path w="2935604" h="477520">
                  <a:moveTo>
                    <a:pt x="0" y="79502"/>
                  </a:moveTo>
                  <a:lnTo>
                    <a:pt x="6248" y="48557"/>
                  </a:lnTo>
                  <a:lnTo>
                    <a:pt x="23287" y="23287"/>
                  </a:lnTo>
                  <a:lnTo>
                    <a:pt x="48557" y="6248"/>
                  </a:lnTo>
                  <a:lnTo>
                    <a:pt x="79501" y="0"/>
                  </a:lnTo>
                  <a:lnTo>
                    <a:pt x="2855722" y="0"/>
                  </a:lnTo>
                  <a:lnTo>
                    <a:pt x="2886682" y="6248"/>
                  </a:lnTo>
                  <a:lnTo>
                    <a:pt x="2911951" y="23287"/>
                  </a:lnTo>
                  <a:lnTo>
                    <a:pt x="2928981" y="48557"/>
                  </a:lnTo>
                  <a:lnTo>
                    <a:pt x="2935224" y="79502"/>
                  </a:lnTo>
                  <a:lnTo>
                    <a:pt x="2935224" y="397510"/>
                  </a:lnTo>
                  <a:lnTo>
                    <a:pt x="2928981" y="428454"/>
                  </a:lnTo>
                  <a:lnTo>
                    <a:pt x="2911951" y="453724"/>
                  </a:lnTo>
                  <a:lnTo>
                    <a:pt x="2886682" y="470763"/>
                  </a:lnTo>
                  <a:lnTo>
                    <a:pt x="2855722" y="477012"/>
                  </a:lnTo>
                  <a:lnTo>
                    <a:pt x="79501" y="477012"/>
                  </a:lnTo>
                  <a:lnTo>
                    <a:pt x="48557" y="470763"/>
                  </a:lnTo>
                  <a:lnTo>
                    <a:pt x="23287" y="453724"/>
                  </a:lnTo>
                  <a:lnTo>
                    <a:pt x="6248" y="428454"/>
                  </a:lnTo>
                  <a:lnTo>
                    <a:pt x="0" y="397510"/>
                  </a:lnTo>
                  <a:lnTo>
                    <a:pt x="0" y="7950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58239" y="6070092"/>
              <a:ext cx="1700784" cy="379475"/>
            </a:xfrm>
            <a:prstGeom prst="rect">
              <a:avLst/>
            </a:prstGeom>
          </p:spPr>
        </p:pic>
      </p:grpSp>
      <p:sp>
        <p:nvSpPr>
          <p:cNvPr id="105" name="object 105" descr=""/>
          <p:cNvSpPr txBox="1"/>
          <p:nvPr/>
        </p:nvSpPr>
        <p:spPr>
          <a:xfrm>
            <a:off x="880363" y="5514543"/>
            <a:ext cx="2238375" cy="81597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12700" marR="5080">
              <a:lnSpc>
                <a:spcPts val="1430"/>
              </a:lnSpc>
              <a:spcBef>
                <a:spcPts val="250"/>
              </a:spcBef>
            </a:pPr>
            <a:r>
              <a:rPr dirty="0" sz="1300" spc="-20">
                <a:latin typeface="Carlito"/>
                <a:cs typeface="Carlito"/>
              </a:rPr>
              <a:t>Transthoracic</a:t>
            </a:r>
            <a:r>
              <a:rPr dirty="0" sz="1300">
                <a:latin typeface="Carlito"/>
                <a:cs typeface="Carlito"/>
              </a:rPr>
              <a:t> or</a:t>
            </a:r>
            <a:r>
              <a:rPr dirty="0" sz="1300" spc="25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transesophageal echocardiography</a:t>
            </a:r>
            <a:endParaRPr sz="1300">
              <a:latin typeface="Carlito"/>
              <a:cs typeface="Carlito"/>
            </a:endParaRPr>
          </a:p>
          <a:p>
            <a:pPr algn="ctr" marL="1905">
              <a:lnSpc>
                <a:spcPts val="980"/>
              </a:lnSpc>
            </a:pPr>
            <a:r>
              <a:rPr dirty="0" sz="1300">
                <a:latin typeface="Carlito"/>
                <a:cs typeface="Carlito"/>
              </a:rPr>
              <a:t>PET</a:t>
            </a:r>
            <a:r>
              <a:rPr dirty="0" sz="1300" spc="-30">
                <a:latin typeface="Carlito"/>
                <a:cs typeface="Carlito"/>
              </a:rPr>
              <a:t> </a:t>
            </a:r>
            <a:r>
              <a:rPr dirty="0" sz="1300" spc="-20">
                <a:latin typeface="Carlito"/>
                <a:cs typeface="Carlito"/>
              </a:rPr>
              <a:t>scan</a:t>
            </a:r>
            <a:endParaRPr sz="1300">
              <a:latin typeface="Carlito"/>
              <a:cs typeface="Carlito"/>
            </a:endParaRPr>
          </a:p>
          <a:p>
            <a:pPr algn="ctr" marL="1905">
              <a:lnSpc>
                <a:spcPct val="100000"/>
              </a:lnSpc>
              <a:spcBef>
                <a:spcPts val="670"/>
              </a:spcBef>
            </a:pPr>
            <a:r>
              <a:rPr dirty="0" sz="1300" spc="-10">
                <a:latin typeface="Carlito"/>
                <a:cs typeface="Carlito"/>
              </a:rPr>
              <a:t>Venous</a:t>
            </a:r>
            <a:r>
              <a:rPr dirty="0" sz="1300" spc="-6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Doppler</a:t>
            </a:r>
            <a:r>
              <a:rPr dirty="0" sz="1300" spc="-65">
                <a:latin typeface="Carlito"/>
                <a:cs typeface="Carlito"/>
              </a:rPr>
              <a:t> </a:t>
            </a:r>
            <a:r>
              <a:rPr dirty="0" sz="1300" spc="-20">
                <a:latin typeface="Carlito"/>
                <a:cs typeface="Carlito"/>
              </a:rPr>
              <a:t>study</a:t>
            </a:r>
            <a:endParaRPr sz="1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9D926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539495" y="2256129"/>
            <a:ext cx="3282950" cy="1234440"/>
            <a:chOff x="539495" y="2256129"/>
            <a:chExt cx="3282950" cy="12344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966" y="2297717"/>
              <a:ext cx="179940" cy="14203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2086" y="2256129"/>
              <a:ext cx="849912" cy="18897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2363723"/>
              <a:ext cx="541020" cy="57759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9744" y="2369819"/>
              <a:ext cx="1613916" cy="56692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495" y="2638043"/>
              <a:ext cx="515111" cy="57759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9744" y="2644139"/>
              <a:ext cx="1290828" cy="56692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495" y="2912363"/>
              <a:ext cx="541020" cy="57759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9744" y="2918459"/>
              <a:ext cx="2822448" cy="566927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35786" y="44907"/>
            <a:ext cx="6484620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INVESTIG</a:t>
            </a:r>
            <a:r>
              <a:rPr dirty="0" spc="-500"/>
              <a:t>A</a:t>
            </a:r>
            <a:r>
              <a:rPr dirty="0" spc="5"/>
              <a:t>TION</a:t>
            </a:r>
          </a:p>
        </p:txBody>
      </p:sp>
      <p:sp>
        <p:nvSpPr>
          <p:cNvPr id="13" name="object 13" descr=""/>
          <p:cNvSpPr/>
          <p:nvPr/>
        </p:nvSpPr>
        <p:spPr>
          <a:xfrm>
            <a:off x="533400" y="18288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535940" y="1465833"/>
            <a:ext cx="3119755" cy="18370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latin typeface="Arial"/>
                <a:cs typeface="Arial"/>
              </a:rPr>
              <a:t>STAGE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50" b="1"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000">
              <a:latin typeface="Arial"/>
              <a:cs typeface="Arial"/>
            </a:endParaRPr>
          </a:p>
          <a:p>
            <a:pPr marL="622300" indent="-457200">
              <a:lnSpc>
                <a:spcPts val="2280"/>
              </a:lnSpc>
              <a:buAutoNum type="alphaLcPeriod"/>
              <a:tabLst>
                <a:tab pos="622300" algn="l"/>
              </a:tabLst>
            </a:pPr>
            <a:r>
              <a:rPr dirty="0" sz="2000" spc="-25">
                <a:latin typeface="Carlito"/>
                <a:cs typeface="Carlito"/>
              </a:rPr>
              <a:t>Treat</a:t>
            </a:r>
            <a:r>
              <a:rPr dirty="0" sz="2000" spc="-85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TB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160"/>
              </a:lnSpc>
              <a:buAutoNum type="alphaLcPeriod"/>
              <a:tabLst>
                <a:tab pos="622300" algn="l"/>
              </a:tabLst>
            </a:pPr>
            <a:r>
              <a:rPr dirty="0" sz="2000" spc="-10">
                <a:latin typeface="Carlito"/>
                <a:cs typeface="Carlito"/>
              </a:rPr>
              <a:t>Endocarditis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160"/>
              </a:lnSpc>
              <a:buAutoNum type="alphaLcPeriod"/>
              <a:tabLst>
                <a:tab pos="622300" algn="l"/>
              </a:tabLst>
            </a:pPr>
            <a:r>
              <a:rPr dirty="0" sz="2000" spc="-10">
                <a:latin typeface="Carlito"/>
                <a:cs typeface="Carlito"/>
              </a:rPr>
              <a:t>Vasculitis</a:t>
            </a:r>
            <a:endParaRPr sz="2000">
              <a:latin typeface="Carlito"/>
              <a:cs typeface="Carlito"/>
            </a:endParaRPr>
          </a:p>
          <a:p>
            <a:pPr marL="622300" indent="-457200">
              <a:lnSpc>
                <a:spcPts val="2280"/>
              </a:lnSpc>
              <a:buAutoNum type="alphaLcPeriod"/>
              <a:tabLst>
                <a:tab pos="622300" algn="l"/>
              </a:tabLst>
            </a:pPr>
            <a:r>
              <a:rPr dirty="0" sz="2000" spc="-20">
                <a:latin typeface="Carlito"/>
                <a:cs typeface="Carlito"/>
              </a:rPr>
              <a:t>Trial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aspirin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/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steroids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7" y="44194"/>
            <a:ext cx="9002268" cy="669798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9D92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2026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DIAGNOSIS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59740" y="1567942"/>
            <a:ext cx="8228965" cy="407987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just" marL="355600" marR="5080" indent="-342900">
              <a:lnSpc>
                <a:spcPct val="90000"/>
              </a:lnSpc>
              <a:spcBef>
                <a:spcPts val="430"/>
              </a:spcBef>
              <a:buFont typeface="Wingdings"/>
              <a:buChar char=""/>
              <a:tabLst>
                <a:tab pos="355600" algn="l"/>
              </a:tabLst>
            </a:pPr>
            <a:r>
              <a:rPr dirty="0" sz="2800">
                <a:latin typeface="Carlito"/>
                <a:cs typeface="Carlito"/>
              </a:rPr>
              <a:t>More</a:t>
            </a:r>
            <a:r>
              <a:rPr dirty="0" sz="2800" spc="39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invasive</a:t>
            </a:r>
            <a:r>
              <a:rPr dirty="0" sz="2800" spc="40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testing,</a:t>
            </a:r>
            <a:r>
              <a:rPr dirty="0" sz="2800" spc="409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such</a:t>
            </a:r>
            <a:r>
              <a:rPr dirty="0" sz="2800" spc="409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as</a:t>
            </a:r>
            <a:r>
              <a:rPr dirty="0" sz="2800" spc="409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LP</a:t>
            </a:r>
            <a:r>
              <a:rPr dirty="0" sz="2800" spc="40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or</a:t>
            </a:r>
            <a:r>
              <a:rPr dirty="0" sz="2800" spc="409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biopsy</a:t>
            </a:r>
            <a:r>
              <a:rPr dirty="0" sz="2800" spc="41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of</a:t>
            </a:r>
            <a:r>
              <a:rPr dirty="0" sz="2800" spc="405">
                <a:latin typeface="Carlito"/>
                <a:cs typeface="Carlito"/>
              </a:rPr>
              <a:t> </a:t>
            </a:r>
            <a:r>
              <a:rPr dirty="0" sz="2800" spc="-20">
                <a:latin typeface="Carlito"/>
                <a:cs typeface="Carlito"/>
              </a:rPr>
              <a:t>bone </a:t>
            </a:r>
            <a:r>
              <a:rPr dirty="0" sz="2800">
                <a:latin typeface="Carlito"/>
                <a:cs typeface="Carlito"/>
              </a:rPr>
              <a:t>marrow,</a:t>
            </a:r>
            <a:r>
              <a:rPr dirty="0" sz="2800" spc="26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liver,</a:t>
            </a:r>
            <a:r>
              <a:rPr dirty="0" sz="2800" spc="27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or</a:t>
            </a:r>
            <a:r>
              <a:rPr dirty="0" sz="2800" spc="26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lymph</a:t>
            </a:r>
            <a:r>
              <a:rPr dirty="0" sz="2800" spc="28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nodes,</a:t>
            </a:r>
            <a:r>
              <a:rPr dirty="0" sz="2800" spc="28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should</a:t>
            </a:r>
            <a:r>
              <a:rPr dirty="0" sz="2800" spc="29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be</a:t>
            </a:r>
            <a:r>
              <a:rPr dirty="0" sz="2800" spc="26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performed </a:t>
            </a:r>
            <a:r>
              <a:rPr dirty="0" sz="2800">
                <a:latin typeface="Carlito"/>
                <a:cs typeface="Carlito"/>
              </a:rPr>
              <a:t>only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when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clinical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suspicion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shows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that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these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tests</a:t>
            </a:r>
            <a:r>
              <a:rPr dirty="0" sz="2800" spc="-40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are </a:t>
            </a:r>
            <a:r>
              <a:rPr dirty="0" sz="2800">
                <a:latin typeface="Carlito"/>
                <a:cs typeface="Carlito"/>
              </a:rPr>
              <a:t>indicated</a:t>
            </a:r>
            <a:r>
              <a:rPr dirty="0" sz="2800" spc="57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or</a:t>
            </a:r>
            <a:r>
              <a:rPr dirty="0" sz="2800" spc="57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when</a:t>
            </a:r>
            <a:r>
              <a:rPr dirty="0" sz="2800" spc="59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the</a:t>
            </a:r>
            <a:r>
              <a:rPr dirty="0" sz="2800" spc="57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source</a:t>
            </a:r>
            <a:r>
              <a:rPr dirty="0" sz="2800" spc="59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of</a:t>
            </a:r>
            <a:r>
              <a:rPr dirty="0" sz="2800" spc="58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the</a:t>
            </a:r>
            <a:r>
              <a:rPr dirty="0" sz="2800" spc="57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fever</a:t>
            </a:r>
            <a:r>
              <a:rPr dirty="0" sz="2800" spc="58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remains </a:t>
            </a:r>
            <a:r>
              <a:rPr dirty="0" sz="2800">
                <a:latin typeface="Carlito"/>
                <a:cs typeface="Carlito"/>
              </a:rPr>
              <a:t>unidentified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after</a:t>
            </a:r>
            <a:r>
              <a:rPr dirty="0" sz="2800" spc="-10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extensive</a:t>
            </a:r>
            <a:r>
              <a:rPr dirty="0" sz="2800" spc="-10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evaluation.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Font typeface="Wingdings"/>
              <a:buChar char=""/>
            </a:pPr>
            <a:endParaRPr sz="2800">
              <a:latin typeface="Carlito"/>
              <a:cs typeface="Carlito"/>
            </a:endParaRPr>
          </a:p>
          <a:p>
            <a:pPr algn="just" marL="355600" marR="5080" indent="-342900">
              <a:lnSpc>
                <a:spcPct val="90000"/>
              </a:lnSpc>
              <a:spcBef>
                <a:spcPts val="5"/>
              </a:spcBef>
              <a:buFont typeface="Wingdings"/>
              <a:buChar char=""/>
              <a:tabLst>
                <a:tab pos="355600" algn="l"/>
              </a:tabLst>
            </a:pPr>
            <a:r>
              <a:rPr dirty="0" sz="2800">
                <a:latin typeface="Carlito"/>
                <a:cs typeface="Carlito"/>
              </a:rPr>
              <a:t>When</a:t>
            </a:r>
            <a:r>
              <a:rPr dirty="0" sz="2800" spc="-1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the</a:t>
            </a:r>
            <a:r>
              <a:rPr dirty="0" sz="2800" spc="-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definitive diagnosis</a:t>
            </a:r>
            <a:r>
              <a:rPr dirty="0" sz="2800" spc="-1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remains</a:t>
            </a:r>
            <a:r>
              <a:rPr dirty="0" sz="2800" spc="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elusive</a:t>
            </a:r>
            <a:r>
              <a:rPr dirty="0" sz="2800" spc="-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and</a:t>
            </a:r>
            <a:r>
              <a:rPr dirty="0" sz="2800" spc="10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the </a:t>
            </a:r>
            <a:r>
              <a:rPr dirty="0" sz="2800">
                <a:latin typeface="Carlito"/>
                <a:cs typeface="Carlito"/>
              </a:rPr>
              <a:t>complexity</a:t>
            </a:r>
            <a:r>
              <a:rPr dirty="0" sz="2800" spc="430">
                <a:latin typeface="Carlito"/>
                <a:cs typeface="Carlito"/>
              </a:rPr>
              <a:t>  </a:t>
            </a:r>
            <a:r>
              <a:rPr dirty="0" sz="2800">
                <a:latin typeface="Carlito"/>
                <a:cs typeface="Carlito"/>
              </a:rPr>
              <a:t>of</a:t>
            </a:r>
            <a:r>
              <a:rPr dirty="0" sz="2800" spc="434">
                <a:latin typeface="Carlito"/>
                <a:cs typeface="Carlito"/>
              </a:rPr>
              <a:t>  </a:t>
            </a:r>
            <a:r>
              <a:rPr dirty="0" sz="2800">
                <a:latin typeface="Carlito"/>
                <a:cs typeface="Carlito"/>
              </a:rPr>
              <a:t>the</a:t>
            </a:r>
            <a:r>
              <a:rPr dirty="0" sz="2800" spc="430">
                <a:latin typeface="Carlito"/>
                <a:cs typeface="Carlito"/>
              </a:rPr>
              <a:t>  </a:t>
            </a:r>
            <a:r>
              <a:rPr dirty="0" sz="2800">
                <a:latin typeface="Carlito"/>
                <a:cs typeface="Carlito"/>
              </a:rPr>
              <a:t>case</a:t>
            </a:r>
            <a:r>
              <a:rPr dirty="0" sz="2800" spc="434">
                <a:latin typeface="Carlito"/>
                <a:cs typeface="Carlito"/>
              </a:rPr>
              <a:t>  </a:t>
            </a:r>
            <a:r>
              <a:rPr dirty="0" sz="2800">
                <a:latin typeface="Carlito"/>
                <a:cs typeface="Carlito"/>
              </a:rPr>
              <a:t>increases,</a:t>
            </a:r>
            <a:r>
              <a:rPr dirty="0" sz="2800" spc="434">
                <a:latin typeface="Carlito"/>
                <a:cs typeface="Carlito"/>
              </a:rPr>
              <a:t>  </a:t>
            </a:r>
            <a:r>
              <a:rPr dirty="0" sz="2800">
                <a:latin typeface="Carlito"/>
                <a:cs typeface="Carlito"/>
              </a:rPr>
              <a:t>an</a:t>
            </a:r>
            <a:r>
              <a:rPr dirty="0" sz="2800" spc="434">
                <a:latin typeface="Carlito"/>
                <a:cs typeface="Carlito"/>
              </a:rPr>
              <a:t>  </a:t>
            </a:r>
            <a:r>
              <a:rPr dirty="0" sz="2800" spc="-10">
                <a:latin typeface="Carlito"/>
                <a:cs typeface="Carlito"/>
              </a:rPr>
              <a:t>infectious </a:t>
            </a:r>
            <a:r>
              <a:rPr dirty="0" sz="2800">
                <a:latin typeface="Carlito"/>
                <a:cs typeface="Carlito"/>
              </a:rPr>
              <a:t>disease,</a:t>
            </a:r>
            <a:r>
              <a:rPr dirty="0" sz="2800" spc="14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rheumatology,</a:t>
            </a:r>
            <a:r>
              <a:rPr dirty="0" sz="2800" spc="17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or</a:t>
            </a:r>
            <a:r>
              <a:rPr dirty="0" sz="2800" spc="16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oncology</a:t>
            </a:r>
            <a:r>
              <a:rPr dirty="0" sz="2800" spc="16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consultation</a:t>
            </a:r>
            <a:r>
              <a:rPr dirty="0" sz="2800" spc="175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may </a:t>
            </a:r>
            <a:r>
              <a:rPr dirty="0" sz="2800">
                <a:latin typeface="Carlito"/>
                <a:cs typeface="Carlito"/>
              </a:rPr>
              <a:t>be</a:t>
            </a:r>
            <a:r>
              <a:rPr dirty="0" sz="2800" spc="-2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helpful.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9D92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81940">
              <a:lnSpc>
                <a:spcPct val="100000"/>
              </a:lnSpc>
              <a:spcBef>
                <a:spcPts val="100"/>
              </a:spcBef>
            </a:pPr>
            <a:r>
              <a:rPr dirty="0" sz="6000"/>
              <a:t>THERAPEUTIC</a:t>
            </a:r>
            <a:r>
              <a:rPr dirty="0" sz="6000" spc="-25"/>
              <a:t> </a:t>
            </a:r>
            <a:r>
              <a:rPr dirty="0" sz="6000" spc="-10"/>
              <a:t>TRIALS</a:t>
            </a:r>
            <a:endParaRPr sz="6000"/>
          </a:p>
        </p:txBody>
      </p:sp>
      <p:sp>
        <p:nvSpPr>
          <p:cNvPr id="4" name="object 4" descr=""/>
          <p:cNvSpPr/>
          <p:nvPr/>
        </p:nvSpPr>
        <p:spPr>
          <a:xfrm>
            <a:off x="533400" y="18288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465836" y="1465833"/>
            <a:ext cx="8314690" cy="22047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255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latin typeface="Arial"/>
                <a:cs typeface="Arial"/>
              </a:rPr>
              <a:t>WHAT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THE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BEST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THERAPEUTIC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TRERAPY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FOR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PUO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PATIENTS?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89"/>
              </a:spcBef>
            </a:pPr>
            <a:endParaRPr sz="2000">
              <a:latin typeface="Arial"/>
              <a:cs typeface="Arial"/>
            </a:endParaRPr>
          </a:p>
          <a:p>
            <a:pPr marL="12700" marR="485775">
              <a:lnSpc>
                <a:spcPct val="100000"/>
              </a:lnSpc>
            </a:pPr>
            <a:r>
              <a:rPr dirty="0" sz="2000">
                <a:latin typeface="Carlito"/>
                <a:cs typeface="Carlito"/>
              </a:rPr>
              <a:t>Therapeutic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trials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consist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combination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broad</a:t>
            </a:r>
            <a:r>
              <a:rPr dirty="0" sz="2000" spc="-4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spectrum</a:t>
            </a:r>
            <a:r>
              <a:rPr dirty="0" sz="2000" spc="-6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antibiotics</a:t>
            </a:r>
            <a:r>
              <a:rPr dirty="0" sz="2000" spc="-80" b="1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and </a:t>
            </a:r>
            <a:r>
              <a:rPr dirty="0" sz="2000">
                <a:latin typeface="Carlito"/>
                <a:cs typeface="Carlito"/>
              </a:rPr>
              <a:t>are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given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in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:-</a:t>
            </a:r>
            <a:endParaRPr sz="2000">
              <a:latin typeface="Carlito"/>
              <a:cs typeface="Carlito"/>
            </a:endParaRPr>
          </a:p>
          <a:p>
            <a:pPr marL="909955" indent="-4572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909955" algn="l"/>
              </a:tabLst>
            </a:pPr>
            <a:r>
              <a:rPr dirty="0" sz="2000" spc="-10">
                <a:latin typeface="Carlito"/>
                <a:cs typeface="Carlito"/>
              </a:rPr>
              <a:t>Patient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who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is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very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sick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to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wait.</a:t>
            </a:r>
            <a:endParaRPr sz="2000">
              <a:latin typeface="Carlito"/>
              <a:cs typeface="Carlito"/>
            </a:endParaRPr>
          </a:p>
          <a:p>
            <a:pPr marL="909955" indent="-4572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909955" algn="l"/>
              </a:tabLst>
            </a:pPr>
            <a:r>
              <a:rPr dirty="0" sz="2000">
                <a:latin typeface="Carlito"/>
                <a:cs typeface="Carlito"/>
              </a:rPr>
              <a:t>All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tests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have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failed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to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uncover</a:t>
            </a:r>
            <a:r>
              <a:rPr dirty="0" sz="2000" spc="-8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etiology.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C67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046" rIns="0" bIns="0" rtlCol="0" vert="horz">
            <a:spAutoFit/>
          </a:bodyPr>
          <a:lstStyle/>
          <a:p>
            <a:pPr marL="1502410">
              <a:lnSpc>
                <a:spcPct val="100000"/>
              </a:lnSpc>
              <a:spcBef>
                <a:spcPts val="100"/>
              </a:spcBef>
            </a:pPr>
            <a:r>
              <a:rPr dirty="0" sz="6000" spc="-75"/>
              <a:t>PATHOGENESIS</a:t>
            </a:r>
            <a:endParaRPr sz="6000"/>
          </a:p>
        </p:txBody>
      </p:sp>
      <p:sp>
        <p:nvSpPr>
          <p:cNvPr id="4" name="object 4" descr=""/>
          <p:cNvSpPr/>
          <p:nvPr/>
        </p:nvSpPr>
        <p:spPr>
          <a:xfrm>
            <a:off x="304800" y="18288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9C5252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04800" y="35814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9C5252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07340" y="1473453"/>
            <a:ext cx="8017509" cy="36449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Arial"/>
                <a:cs typeface="Arial"/>
              </a:rPr>
              <a:t>PYROGENS</a:t>
            </a:r>
            <a:endParaRPr sz="2000">
              <a:latin typeface="Arial"/>
              <a:cs typeface="Arial"/>
            </a:endParaRPr>
          </a:p>
          <a:p>
            <a:pPr marL="88900" marR="1330960">
              <a:lnSpc>
                <a:spcPct val="120000"/>
              </a:lnSpc>
              <a:spcBef>
                <a:spcPts val="1850"/>
              </a:spcBef>
            </a:pPr>
            <a:r>
              <a:rPr dirty="0" sz="2000" spc="-10">
                <a:latin typeface="Carlito"/>
                <a:cs typeface="Carlito"/>
              </a:rPr>
              <a:t>Substances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mediate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elevation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core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body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temperature </a:t>
            </a:r>
            <a:r>
              <a:rPr dirty="0" sz="2000">
                <a:latin typeface="Carlito"/>
                <a:cs typeface="Carlito"/>
              </a:rPr>
              <a:t>There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are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two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types;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exogenous</a:t>
            </a:r>
            <a:r>
              <a:rPr dirty="0" sz="2000" spc="-40" b="1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and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endogenous</a:t>
            </a:r>
            <a:r>
              <a:rPr dirty="0" sz="2000" spc="-60" b="1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pyrogens.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EXOGENOUS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PYROGENS</a:t>
            </a:r>
            <a:endParaRPr sz="2000">
              <a:latin typeface="Arial"/>
              <a:cs typeface="Arial"/>
            </a:endParaRPr>
          </a:p>
          <a:p>
            <a:pPr marL="431165" indent="-342265">
              <a:lnSpc>
                <a:spcPct val="100000"/>
              </a:lnSpc>
              <a:spcBef>
                <a:spcPts val="1730"/>
              </a:spcBef>
              <a:buFont typeface="Wingdings"/>
              <a:buChar char=""/>
              <a:tabLst>
                <a:tab pos="431165" algn="l"/>
              </a:tabLst>
            </a:pPr>
            <a:r>
              <a:rPr dirty="0" sz="2000">
                <a:latin typeface="Carlito"/>
                <a:cs typeface="Carlito"/>
              </a:rPr>
              <a:t>It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is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derived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from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outside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host,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such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as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microorganisms,</a:t>
            </a:r>
            <a:r>
              <a:rPr dirty="0" sz="2000" spc="-5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toxins</a:t>
            </a:r>
            <a:r>
              <a:rPr dirty="0" sz="2000" spc="-35" b="1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and</a:t>
            </a:r>
            <a:endParaRPr sz="2000">
              <a:latin typeface="Carlito"/>
              <a:cs typeface="Carlito"/>
            </a:endParaRPr>
          </a:p>
          <a:p>
            <a:pPr marL="431800">
              <a:lnSpc>
                <a:spcPct val="100000"/>
              </a:lnSpc>
            </a:pPr>
            <a:r>
              <a:rPr dirty="0" sz="2000" b="1">
                <a:latin typeface="Carlito"/>
                <a:cs typeface="Carlito"/>
              </a:rPr>
              <a:t>microbial</a:t>
            </a:r>
            <a:r>
              <a:rPr dirty="0" sz="2000" spc="-75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products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431165" algn="l"/>
              </a:tabLst>
            </a:pPr>
            <a:r>
              <a:rPr dirty="0" sz="2000">
                <a:latin typeface="Carlito"/>
                <a:cs typeface="Carlito"/>
              </a:rPr>
              <a:t>They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are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generally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large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molecules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–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cannot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pass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blood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brain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barrier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431165" algn="l"/>
              </a:tabLst>
            </a:pPr>
            <a:r>
              <a:rPr dirty="0" sz="2000">
                <a:latin typeface="Carlito"/>
                <a:cs typeface="Carlito"/>
              </a:rPr>
              <a:t>They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induce</a:t>
            </a:r>
            <a:r>
              <a:rPr dirty="0" sz="2000" spc="-7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the</a:t>
            </a:r>
            <a:r>
              <a:rPr dirty="0" sz="2000" spc="-6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release</a:t>
            </a:r>
            <a:r>
              <a:rPr dirty="0" sz="2000" spc="-3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of</a:t>
            </a:r>
            <a:r>
              <a:rPr dirty="0" sz="2000" spc="-5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endogenous</a:t>
            </a:r>
            <a:r>
              <a:rPr dirty="0" sz="2000" spc="-5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pyrogens</a:t>
            </a:r>
            <a:r>
              <a:rPr dirty="0" sz="2000" spc="-40" b="1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from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macrophages</a:t>
            </a:r>
            <a:r>
              <a:rPr dirty="0" sz="2000" spc="-1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9D92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65985">
              <a:lnSpc>
                <a:spcPct val="100000"/>
              </a:lnSpc>
              <a:spcBef>
                <a:spcPts val="100"/>
              </a:spcBef>
            </a:pPr>
            <a:r>
              <a:rPr dirty="0" sz="6000" spc="-10"/>
              <a:t>PROGNOSIS</a:t>
            </a:r>
            <a:endParaRPr sz="6000"/>
          </a:p>
        </p:txBody>
      </p:sp>
      <p:sp>
        <p:nvSpPr>
          <p:cNvPr id="4" name="object 4" descr=""/>
          <p:cNvSpPr/>
          <p:nvPr/>
        </p:nvSpPr>
        <p:spPr>
          <a:xfrm>
            <a:off x="533400" y="18288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459740" y="1465833"/>
            <a:ext cx="8320405" cy="2205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latin typeface="Arial"/>
                <a:cs typeface="Arial"/>
              </a:rPr>
              <a:t>WHAT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THE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BEST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THERAPEUTIC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TRERAPY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FOR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PUO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PATIENTS?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89"/>
              </a:spcBef>
            </a:pP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dirty="0" sz="2000">
                <a:latin typeface="Carlito"/>
                <a:cs typeface="Carlito"/>
              </a:rPr>
              <a:t>Prognosis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is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determined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primarily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by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underlying</a:t>
            </a:r>
            <a:r>
              <a:rPr dirty="0" sz="2000" spc="-7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disease.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2000">
                <a:latin typeface="Carlito"/>
                <a:cs typeface="Carlito"/>
              </a:rPr>
              <a:t>Outcome</a:t>
            </a:r>
            <a:r>
              <a:rPr dirty="0" sz="2000" spc="-8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is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worst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for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neoplasms.</a:t>
            </a:r>
            <a:endParaRPr sz="2000">
              <a:latin typeface="Carlito"/>
              <a:cs typeface="Carlito"/>
            </a:endParaRPr>
          </a:p>
          <a:p>
            <a:pPr marL="355600" marR="177165" indent="-342900">
              <a:lnSpc>
                <a:spcPct val="100499"/>
              </a:lnSpc>
              <a:spcBef>
                <a:spcPts val="465"/>
              </a:spcBef>
              <a:buFont typeface="Wingdings"/>
              <a:buChar char=""/>
              <a:tabLst>
                <a:tab pos="355600" algn="l"/>
              </a:tabLst>
            </a:pPr>
            <a:r>
              <a:rPr dirty="0" sz="2000">
                <a:latin typeface="Carlito"/>
                <a:cs typeface="Carlito"/>
              </a:rPr>
              <a:t>PUO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patients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who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remain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undiagnosed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after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extensive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evaluation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generally </a:t>
            </a:r>
            <a:r>
              <a:rPr dirty="0" sz="2000">
                <a:latin typeface="Carlito"/>
                <a:cs typeface="Carlito"/>
              </a:rPr>
              <a:t>have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favorable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outcome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and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fever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usually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resolves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after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4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-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5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weeks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9D92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2283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SUMMARY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533400" y="18288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459740" y="1465833"/>
            <a:ext cx="8320405" cy="24790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latin typeface="Arial"/>
                <a:cs typeface="Arial"/>
              </a:rPr>
              <a:t>WHAT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THE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BEST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THERAPEUTIC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TRERAPY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FOR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PUO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PATIENTS?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0"/>
              </a:spcBef>
            </a:pP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dirty="0" sz="2000">
                <a:latin typeface="Carlito"/>
                <a:cs typeface="Carlito"/>
              </a:rPr>
              <a:t>PUO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is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often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diagnostic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dilemma,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quandary.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2000" spc="-10">
                <a:latin typeface="Carlito"/>
                <a:cs typeface="Carlito"/>
              </a:rPr>
              <a:t>Infections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comprise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~30%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cases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2000">
                <a:latin typeface="Carlito"/>
                <a:cs typeface="Carlito"/>
              </a:rPr>
              <a:t>Bone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marrow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biopsies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are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low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diagnostic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yield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2000">
                <a:latin typeface="Carlito"/>
                <a:cs typeface="Carlito"/>
              </a:rPr>
              <a:t>Diagnostic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approach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should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occur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in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step-</a:t>
            </a:r>
            <a:r>
              <a:rPr dirty="0" sz="2000">
                <a:latin typeface="Carlito"/>
                <a:cs typeface="Carlito"/>
              </a:rPr>
              <a:t>wise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fashion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based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on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H&amp;P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2000" spc="-20">
                <a:latin typeface="Carlito"/>
                <a:cs typeface="Carlito"/>
              </a:rPr>
              <a:t>Patient’s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that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remain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undiagnosed</a:t>
            </a:r>
            <a:r>
              <a:rPr dirty="0" sz="2000" spc="-8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generally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have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good</a:t>
            </a:r>
            <a:r>
              <a:rPr dirty="0" sz="2000" spc="-7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prognosis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9D92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0782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REFERENCES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533400" y="18288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96240" y="1465833"/>
            <a:ext cx="8422005" cy="23094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latin typeface="Arial"/>
                <a:cs typeface="Arial"/>
              </a:rPr>
              <a:t>WHAT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THE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BEST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THERAPEUTIC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TRERAPY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FOR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PUO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PATIENTS?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2000">
              <a:latin typeface="Arial"/>
              <a:cs typeface="Arial"/>
            </a:endParaRPr>
          </a:p>
          <a:p>
            <a:pPr marL="532765" indent="-456565">
              <a:lnSpc>
                <a:spcPct val="100000"/>
              </a:lnSpc>
              <a:buAutoNum type="arabicPeriod"/>
              <a:tabLst>
                <a:tab pos="532765" algn="l"/>
              </a:tabLst>
            </a:pPr>
            <a:r>
              <a:rPr dirty="0" sz="2000">
                <a:latin typeface="Carlito"/>
                <a:cs typeface="Carlito"/>
              </a:rPr>
              <a:t>Nelson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Essenssials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Pediatrics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6</a:t>
            </a:r>
            <a:r>
              <a:rPr dirty="0" baseline="25641" sz="1950">
                <a:latin typeface="Carlito"/>
                <a:cs typeface="Carlito"/>
              </a:rPr>
              <a:t>th</a:t>
            </a:r>
            <a:r>
              <a:rPr dirty="0" baseline="25641" sz="1950" spc="15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Edition</a:t>
            </a:r>
            <a:endParaRPr sz="2000">
              <a:latin typeface="Carlito"/>
              <a:cs typeface="Carlito"/>
            </a:endParaRPr>
          </a:p>
          <a:p>
            <a:pPr marL="532765" indent="-456565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532765" algn="l"/>
              </a:tabLst>
            </a:pPr>
            <a:r>
              <a:rPr dirty="0" sz="2000" spc="-10">
                <a:latin typeface="Carlito"/>
                <a:cs typeface="Carlito"/>
              </a:rPr>
              <a:t>Harrison’s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Principles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Internal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Medicine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18</a:t>
            </a:r>
            <a:r>
              <a:rPr dirty="0" baseline="25641" sz="1950">
                <a:latin typeface="Carlito"/>
                <a:cs typeface="Carlito"/>
              </a:rPr>
              <a:t>th</a:t>
            </a:r>
            <a:r>
              <a:rPr dirty="0" baseline="25641" sz="1950" spc="1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Edition.</a:t>
            </a:r>
            <a:endParaRPr sz="2000">
              <a:latin typeface="Carlito"/>
              <a:cs typeface="Carlito"/>
            </a:endParaRPr>
          </a:p>
          <a:p>
            <a:pPr marL="532765" indent="-456565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532765" algn="l"/>
              </a:tabLst>
            </a:pPr>
            <a:r>
              <a:rPr dirty="0" sz="2000">
                <a:latin typeface="Carlito"/>
                <a:cs typeface="Carlito"/>
              </a:rPr>
              <a:t>Mandell,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Bennet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&amp;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Dolin’s,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Principle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Infectious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Disease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6</a:t>
            </a:r>
            <a:r>
              <a:rPr dirty="0" baseline="25641" sz="1950">
                <a:latin typeface="Carlito"/>
                <a:cs typeface="Carlito"/>
              </a:rPr>
              <a:t>th</a:t>
            </a:r>
            <a:r>
              <a:rPr dirty="0" baseline="25641" sz="1950" spc="187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Edition.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6794" y="2595194"/>
            <a:ext cx="6048375" cy="1245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0"/>
              <a:t>THANK</a:t>
            </a:r>
            <a:r>
              <a:rPr dirty="0" sz="8000" spc="-165"/>
              <a:t> </a:t>
            </a:r>
            <a:r>
              <a:rPr dirty="0" sz="8000" spc="-25"/>
              <a:t>YOU</a:t>
            </a:r>
            <a:endParaRPr sz="8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C67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046" rIns="0" bIns="0" rtlCol="0" vert="horz">
            <a:spAutoFit/>
          </a:bodyPr>
          <a:lstStyle/>
          <a:p>
            <a:pPr marL="1502410">
              <a:lnSpc>
                <a:spcPct val="100000"/>
              </a:lnSpc>
              <a:spcBef>
                <a:spcPts val="100"/>
              </a:spcBef>
            </a:pPr>
            <a:r>
              <a:rPr dirty="0" sz="6000" spc="-75"/>
              <a:t>PATHOGENESIS</a:t>
            </a:r>
            <a:endParaRPr sz="6000"/>
          </a:p>
        </p:txBody>
      </p:sp>
      <p:sp>
        <p:nvSpPr>
          <p:cNvPr id="4" name="object 4" descr=""/>
          <p:cNvSpPr/>
          <p:nvPr/>
        </p:nvSpPr>
        <p:spPr>
          <a:xfrm>
            <a:off x="304800" y="17526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9C5252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07340" y="1397253"/>
            <a:ext cx="6432550" cy="1221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ENDOGENOUS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PYROGENS</a:t>
            </a:r>
            <a:endParaRPr sz="2000">
              <a:latin typeface="Arial"/>
              <a:cs typeface="Arial"/>
            </a:endParaRPr>
          </a:p>
          <a:p>
            <a:pPr marL="431165" indent="-342265">
              <a:lnSpc>
                <a:spcPct val="100000"/>
              </a:lnSpc>
              <a:spcBef>
                <a:spcPts val="1725"/>
              </a:spcBef>
              <a:buFont typeface="Wingdings"/>
              <a:buChar char=""/>
              <a:tabLst>
                <a:tab pos="431165" algn="l"/>
              </a:tabLst>
            </a:pPr>
            <a:r>
              <a:rPr dirty="0" sz="2000">
                <a:latin typeface="Carlito"/>
                <a:cs typeface="Carlito"/>
              </a:rPr>
              <a:t>Endogenous</a:t>
            </a:r>
            <a:r>
              <a:rPr dirty="0" sz="2000" spc="-8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pyrogens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are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derived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from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macrophages</a:t>
            </a:r>
            <a:r>
              <a:rPr dirty="0" sz="2000" spc="-1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431165" algn="l"/>
              </a:tabLst>
            </a:pPr>
            <a:r>
              <a:rPr dirty="0" sz="2000">
                <a:latin typeface="Carlito"/>
                <a:cs typeface="Carlito"/>
              </a:rPr>
              <a:t>They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are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small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molecules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–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can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pass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blood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brain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barrier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45440" y="3369690"/>
            <a:ext cx="4081145" cy="2708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93700" marR="480059" indent="-34290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93700" algn="l"/>
              </a:tabLst>
            </a:pPr>
            <a:r>
              <a:rPr dirty="0" sz="2000">
                <a:latin typeface="Carlito"/>
                <a:cs typeface="Carlito"/>
              </a:rPr>
              <a:t>Pyrogen</a:t>
            </a:r>
            <a:r>
              <a:rPr dirty="0" sz="2000" spc="-8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cytokines</a:t>
            </a:r>
            <a:r>
              <a:rPr dirty="0" sz="2000" spc="-7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trigger</a:t>
            </a:r>
            <a:r>
              <a:rPr dirty="0" sz="2000" spc="-80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the </a:t>
            </a:r>
            <a:r>
              <a:rPr dirty="0" sz="2000" spc="-10">
                <a:latin typeface="Carlito"/>
                <a:cs typeface="Carlito"/>
              </a:rPr>
              <a:t>hypothalamus</a:t>
            </a:r>
            <a:r>
              <a:rPr dirty="0" sz="2000" spc="-8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to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release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20" b="1">
                <a:latin typeface="Carlito"/>
                <a:cs typeface="Carlito"/>
              </a:rPr>
              <a:t>PGE2</a:t>
            </a:r>
            <a:r>
              <a:rPr dirty="0" baseline="-21367" sz="1950" spc="-30" b="1">
                <a:latin typeface="Carlito"/>
                <a:cs typeface="Carlito"/>
              </a:rPr>
              <a:t>, </a:t>
            </a:r>
            <a:r>
              <a:rPr dirty="0" sz="2000">
                <a:latin typeface="Carlito"/>
                <a:cs typeface="Carlito"/>
              </a:rPr>
              <a:t>resulting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in:</a:t>
            </a:r>
            <a:endParaRPr sz="2000">
              <a:latin typeface="Carlito"/>
              <a:cs typeface="Carlito"/>
            </a:endParaRPr>
          </a:p>
          <a:p>
            <a:pPr lvl="1" marL="858519" marR="603885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858519" algn="l"/>
              </a:tabLst>
            </a:pPr>
            <a:r>
              <a:rPr dirty="0" sz="2000">
                <a:latin typeface="Carlito"/>
                <a:cs typeface="Carlito"/>
              </a:rPr>
              <a:t>Resetting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thermostatic temperature</a:t>
            </a:r>
            <a:endParaRPr sz="2000">
              <a:latin typeface="Carlito"/>
              <a:cs typeface="Carlito"/>
            </a:endParaRPr>
          </a:p>
          <a:p>
            <a:pPr lvl="1" marL="858519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858519" algn="l"/>
              </a:tabLst>
            </a:pPr>
            <a:r>
              <a:rPr dirty="0" sz="2000" spc="-10">
                <a:latin typeface="Carlito"/>
                <a:cs typeface="Carlito"/>
              </a:rPr>
              <a:t>Activation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vasomotor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center</a:t>
            </a:r>
            <a:endParaRPr sz="2000">
              <a:latin typeface="Carlito"/>
              <a:cs typeface="Carlito"/>
            </a:endParaRPr>
          </a:p>
          <a:p>
            <a:pPr lvl="1" marL="858519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858519" algn="l"/>
              </a:tabLst>
            </a:pPr>
            <a:r>
              <a:rPr dirty="0" sz="2000" spc="-10">
                <a:latin typeface="Carlito"/>
                <a:cs typeface="Carlito"/>
              </a:rPr>
              <a:t>Vasodilatation</a:t>
            </a:r>
            <a:endParaRPr sz="2000">
              <a:latin typeface="Carlito"/>
              <a:cs typeface="Carlito"/>
            </a:endParaRPr>
          </a:p>
          <a:p>
            <a:pPr lvl="1" marL="858519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858519" algn="l"/>
              </a:tabLst>
            </a:pPr>
            <a:r>
              <a:rPr dirty="0" sz="2000">
                <a:latin typeface="Carlito"/>
                <a:cs typeface="Carlito"/>
              </a:rPr>
              <a:t>Heat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production</a:t>
            </a:r>
            <a:endParaRPr sz="2000">
              <a:latin typeface="Carlito"/>
              <a:cs typeface="Carlit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0367" y="2819400"/>
            <a:ext cx="3593690" cy="37575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C67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8919" rIns="0" bIns="0" rtlCol="0" vert="horz">
            <a:spAutoFit/>
          </a:bodyPr>
          <a:lstStyle/>
          <a:p>
            <a:pPr marL="15113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PYREXIA</a:t>
            </a:r>
            <a:r>
              <a:rPr dirty="0" sz="4400" spc="-175"/>
              <a:t> </a:t>
            </a:r>
            <a:r>
              <a:rPr dirty="0" sz="4400"/>
              <a:t>OF</a:t>
            </a:r>
            <a:r>
              <a:rPr dirty="0" sz="4400" spc="-10"/>
              <a:t> </a:t>
            </a:r>
            <a:r>
              <a:rPr dirty="0" sz="4400"/>
              <a:t>UNKNOWN</a:t>
            </a:r>
            <a:r>
              <a:rPr dirty="0" sz="4400" spc="-10"/>
              <a:t> ORIGIN</a:t>
            </a:r>
            <a:endParaRPr sz="4400"/>
          </a:p>
        </p:txBody>
      </p:sp>
      <p:grpSp>
        <p:nvGrpSpPr>
          <p:cNvPr id="4" name="object 4" descr=""/>
          <p:cNvGrpSpPr/>
          <p:nvPr/>
        </p:nvGrpSpPr>
        <p:grpSpPr>
          <a:xfrm>
            <a:off x="249936" y="1752600"/>
            <a:ext cx="8232775" cy="1719580"/>
            <a:chOff x="249936" y="1752600"/>
            <a:chExt cx="8232775" cy="1719580"/>
          </a:xfrm>
        </p:grpSpPr>
        <p:sp>
          <p:nvSpPr>
            <p:cNvPr id="5" name="object 5" descr=""/>
            <p:cNvSpPr/>
            <p:nvPr/>
          </p:nvSpPr>
          <p:spPr>
            <a:xfrm>
              <a:off x="304800" y="1752600"/>
              <a:ext cx="8153400" cy="76200"/>
            </a:xfrm>
            <a:custGeom>
              <a:avLst/>
              <a:gdLst/>
              <a:ahLst/>
              <a:cxnLst/>
              <a:rect l="l" t="t" r="r" b="b"/>
              <a:pathLst>
                <a:path w="8153400" h="76200">
                  <a:moveTo>
                    <a:pt x="81534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8153400" y="762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9C5252">
                <a:alpha val="4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4436" y="1868423"/>
              <a:ext cx="522731" cy="56692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8840" y="1868423"/>
              <a:ext cx="1165860" cy="56692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6371" y="1868423"/>
              <a:ext cx="3189731" cy="56692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868" y="2421996"/>
              <a:ext cx="105426" cy="10546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644" y="2234183"/>
              <a:ext cx="963168" cy="56692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5483" y="2234183"/>
              <a:ext cx="1373124" cy="56692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9936" y="2615183"/>
              <a:ext cx="431292" cy="52730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0644" y="2599944"/>
              <a:ext cx="4014215" cy="56692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56532" y="2599944"/>
              <a:ext cx="3893819" cy="56692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63840" y="2599944"/>
              <a:ext cx="618744" cy="56692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0644" y="2904744"/>
              <a:ext cx="2238756" cy="566927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307340" y="1397253"/>
            <a:ext cx="27724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ORIGINAL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DEFINITION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264534" y="1449069"/>
            <a:ext cx="24599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i="1">
                <a:latin typeface="Carlito"/>
                <a:cs typeface="Carlito"/>
              </a:rPr>
              <a:t>(Petersdotf</a:t>
            </a:r>
            <a:r>
              <a:rPr dirty="0" sz="1600" spc="-40" i="1">
                <a:latin typeface="Carlito"/>
                <a:cs typeface="Carlito"/>
              </a:rPr>
              <a:t> </a:t>
            </a:r>
            <a:r>
              <a:rPr dirty="0" sz="1600" i="1">
                <a:latin typeface="Carlito"/>
                <a:cs typeface="Carlito"/>
              </a:rPr>
              <a:t>anf</a:t>
            </a:r>
            <a:r>
              <a:rPr dirty="0" sz="1600" spc="-15" i="1">
                <a:latin typeface="Carlito"/>
                <a:cs typeface="Carlito"/>
              </a:rPr>
              <a:t> </a:t>
            </a:r>
            <a:r>
              <a:rPr dirty="0" sz="1600" i="1">
                <a:latin typeface="Carlito"/>
                <a:cs typeface="Carlito"/>
              </a:rPr>
              <a:t>Beeson,</a:t>
            </a:r>
            <a:r>
              <a:rPr dirty="0" sz="1600" spc="-25" i="1">
                <a:latin typeface="Carlito"/>
                <a:cs typeface="Carlito"/>
              </a:rPr>
              <a:t> </a:t>
            </a:r>
            <a:r>
              <a:rPr dirty="0" sz="1600" spc="-10" i="1">
                <a:latin typeface="Carlito"/>
                <a:cs typeface="Carlito"/>
              </a:rPr>
              <a:t>1961)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83540" y="1860461"/>
            <a:ext cx="7875905" cy="142875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5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2000" spc="-25">
                <a:latin typeface="Carlito"/>
                <a:cs typeface="Carlito"/>
              </a:rPr>
              <a:t>Temperature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20212B"/>
                </a:solidFill>
                <a:latin typeface="Carlito"/>
                <a:cs typeface="Carlito"/>
              </a:rPr>
              <a:t>≥</a:t>
            </a:r>
            <a:r>
              <a:rPr dirty="0" sz="2000" spc="-25">
                <a:solidFill>
                  <a:srgbClr val="20212B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20212B"/>
                </a:solidFill>
                <a:latin typeface="Carlito"/>
                <a:cs typeface="Carlito"/>
              </a:rPr>
              <a:t>38.3ºC</a:t>
            </a:r>
            <a:r>
              <a:rPr dirty="0" sz="2000" spc="-55">
                <a:solidFill>
                  <a:srgbClr val="20212B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20212B"/>
                </a:solidFill>
                <a:latin typeface="Carlito"/>
                <a:cs typeface="Carlito"/>
              </a:rPr>
              <a:t>(</a:t>
            </a:r>
            <a:r>
              <a:rPr dirty="0" sz="2000">
                <a:solidFill>
                  <a:srgbClr val="303340"/>
                </a:solidFill>
                <a:latin typeface="Carlito"/>
                <a:cs typeface="Carlito"/>
              </a:rPr>
              <a:t>101ºF)</a:t>
            </a:r>
            <a:r>
              <a:rPr dirty="0" sz="2000" spc="-55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303340"/>
                </a:solidFill>
                <a:latin typeface="Carlito"/>
                <a:cs typeface="Carlito"/>
              </a:rPr>
              <a:t>on</a:t>
            </a:r>
            <a:r>
              <a:rPr dirty="0" sz="2000" spc="-35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303340"/>
                </a:solidFill>
                <a:latin typeface="Carlito"/>
                <a:cs typeface="Carlito"/>
              </a:rPr>
              <a:t>several</a:t>
            </a:r>
            <a:r>
              <a:rPr dirty="0" sz="2000" spc="-5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303340"/>
                </a:solidFill>
                <a:latin typeface="Carlito"/>
                <a:cs typeface="Carlito"/>
              </a:rPr>
              <a:t>occasions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2000">
                <a:solidFill>
                  <a:srgbClr val="303340"/>
                </a:solidFill>
                <a:latin typeface="Carlito"/>
                <a:cs typeface="Carlito"/>
              </a:rPr>
              <a:t>Fever</a:t>
            </a:r>
            <a:r>
              <a:rPr dirty="0" sz="2000" spc="-30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20212B"/>
                </a:solidFill>
                <a:latin typeface="Carlito"/>
                <a:cs typeface="Carlito"/>
              </a:rPr>
              <a:t>≥</a:t>
            </a:r>
            <a:r>
              <a:rPr dirty="0" sz="2000" spc="-50" b="1">
                <a:solidFill>
                  <a:srgbClr val="20212B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20212B"/>
                </a:solidFill>
                <a:latin typeface="Carlito"/>
                <a:cs typeface="Carlito"/>
              </a:rPr>
              <a:t>3</a:t>
            </a:r>
            <a:r>
              <a:rPr dirty="0" sz="2000" spc="-40" b="1">
                <a:solidFill>
                  <a:srgbClr val="20212B"/>
                </a:solidFill>
                <a:latin typeface="Carlito"/>
                <a:cs typeface="Carlito"/>
              </a:rPr>
              <a:t> </a:t>
            </a:r>
            <a:r>
              <a:rPr dirty="0" sz="2000" spc="-20" b="1">
                <a:solidFill>
                  <a:srgbClr val="20212B"/>
                </a:solidFill>
                <a:latin typeface="Carlito"/>
                <a:cs typeface="Carlito"/>
              </a:rPr>
              <a:t>weeks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354965" algn="l"/>
              </a:tabLst>
            </a:pPr>
            <a:r>
              <a:rPr dirty="0" sz="2000" spc="-10">
                <a:solidFill>
                  <a:srgbClr val="20212B"/>
                </a:solidFill>
                <a:latin typeface="Carlito"/>
                <a:cs typeface="Carlito"/>
              </a:rPr>
              <a:t>Failure</a:t>
            </a:r>
            <a:r>
              <a:rPr dirty="0" sz="2000" spc="-45">
                <a:solidFill>
                  <a:srgbClr val="20212B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20212B"/>
                </a:solidFill>
                <a:latin typeface="Carlito"/>
                <a:cs typeface="Carlito"/>
              </a:rPr>
              <a:t>to</a:t>
            </a:r>
            <a:r>
              <a:rPr dirty="0" sz="2000" spc="-40">
                <a:solidFill>
                  <a:srgbClr val="20212B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20212B"/>
                </a:solidFill>
                <a:latin typeface="Carlito"/>
                <a:cs typeface="Carlito"/>
              </a:rPr>
              <a:t>reach</a:t>
            </a:r>
            <a:r>
              <a:rPr dirty="0" sz="2000" spc="-40">
                <a:solidFill>
                  <a:srgbClr val="20212B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20212B"/>
                </a:solidFill>
                <a:latin typeface="Carlito"/>
                <a:cs typeface="Carlito"/>
              </a:rPr>
              <a:t>a</a:t>
            </a:r>
            <a:r>
              <a:rPr dirty="0" sz="2000" spc="-45">
                <a:solidFill>
                  <a:srgbClr val="20212B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20212B"/>
                </a:solidFill>
                <a:latin typeface="Carlito"/>
                <a:cs typeface="Carlito"/>
              </a:rPr>
              <a:t>diagnosis</a:t>
            </a:r>
            <a:r>
              <a:rPr dirty="0" sz="2000" spc="-40">
                <a:solidFill>
                  <a:srgbClr val="20212B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20212B"/>
                </a:solidFill>
                <a:latin typeface="Carlito"/>
                <a:cs typeface="Carlito"/>
              </a:rPr>
              <a:t>despite</a:t>
            </a:r>
            <a:r>
              <a:rPr dirty="0" sz="2000" spc="-20">
                <a:solidFill>
                  <a:srgbClr val="20212B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20212B"/>
                </a:solidFill>
                <a:latin typeface="Carlito"/>
                <a:cs typeface="Carlito"/>
              </a:rPr>
              <a:t>1</a:t>
            </a:r>
            <a:r>
              <a:rPr dirty="0" sz="2000" spc="-45" b="1">
                <a:solidFill>
                  <a:srgbClr val="20212B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20212B"/>
                </a:solidFill>
                <a:latin typeface="Carlito"/>
                <a:cs typeface="Carlito"/>
              </a:rPr>
              <a:t>week</a:t>
            </a:r>
            <a:r>
              <a:rPr dirty="0" sz="2000" spc="-40" b="1">
                <a:solidFill>
                  <a:srgbClr val="20212B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20212B"/>
                </a:solidFill>
                <a:latin typeface="Carlito"/>
                <a:cs typeface="Carlito"/>
              </a:rPr>
              <a:t>of</a:t>
            </a:r>
            <a:r>
              <a:rPr dirty="0" sz="2000" spc="-45" b="1">
                <a:solidFill>
                  <a:srgbClr val="20212B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20212B"/>
                </a:solidFill>
                <a:latin typeface="Carlito"/>
                <a:cs typeface="Carlito"/>
              </a:rPr>
              <a:t>inpatient</a:t>
            </a:r>
            <a:r>
              <a:rPr dirty="0" sz="2000" spc="-60" b="1">
                <a:solidFill>
                  <a:srgbClr val="20212B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20212B"/>
                </a:solidFill>
                <a:latin typeface="Carlito"/>
                <a:cs typeface="Carlito"/>
              </a:rPr>
              <a:t>investigations</a:t>
            </a:r>
            <a:r>
              <a:rPr dirty="0" sz="2000" spc="-70" b="1">
                <a:solidFill>
                  <a:srgbClr val="20212B"/>
                </a:solidFill>
                <a:latin typeface="Carlito"/>
                <a:cs typeface="Carlito"/>
              </a:rPr>
              <a:t> </a:t>
            </a:r>
            <a:r>
              <a:rPr dirty="0" sz="2000" spc="-25">
                <a:solidFill>
                  <a:srgbClr val="20212B"/>
                </a:solidFill>
                <a:latin typeface="Carlito"/>
                <a:cs typeface="Carlito"/>
              </a:rPr>
              <a:t>or</a:t>
            </a:r>
            <a:endParaRPr sz="20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dirty="0" sz="2000" b="1">
                <a:solidFill>
                  <a:srgbClr val="20212B"/>
                </a:solidFill>
                <a:latin typeface="Carlito"/>
                <a:cs typeface="Carlito"/>
              </a:rPr>
              <a:t>3</a:t>
            </a:r>
            <a:r>
              <a:rPr dirty="0" sz="2000" spc="-20" b="1">
                <a:solidFill>
                  <a:srgbClr val="20212B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20212B"/>
                </a:solidFill>
                <a:latin typeface="Carlito"/>
                <a:cs typeface="Carlito"/>
              </a:rPr>
              <a:t>outpatient</a:t>
            </a:r>
            <a:r>
              <a:rPr dirty="0" sz="2000" spc="-55" b="1">
                <a:solidFill>
                  <a:srgbClr val="20212B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20212B"/>
                </a:solidFill>
                <a:latin typeface="Carlito"/>
                <a:cs typeface="Carlito"/>
              </a:rPr>
              <a:t>visits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313943" y="4343400"/>
            <a:ext cx="8275320" cy="1292860"/>
            <a:chOff x="313943" y="4343400"/>
            <a:chExt cx="8275320" cy="1292860"/>
          </a:xfrm>
        </p:grpSpPr>
        <p:sp>
          <p:nvSpPr>
            <p:cNvPr id="21" name="object 21" descr=""/>
            <p:cNvSpPr/>
            <p:nvPr/>
          </p:nvSpPr>
          <p:spPr>
            <a:xfrm>
              <a:off x="380999" y="4343400"/>
              <a:ext cx="8153400" cy="76200"/>
            </a:xfrm>
            <a:custGeom>
              <a:avLst/>
              <a:gdLst/>
              <a:ahLst/>
              <a:cxnLst/>
              <a:rect l="l" t="t" r="r" b="b"/>
              <a:pathLst>
                <a:path w="8153400" h="76200">
                  <a:moveTo>
                    <a:pt x="81534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8153400" y="762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9C5252">
                <a:alpha val="4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7735" y="4459223"/>
              <a:ext cx="522731" cy="56692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2140" y="4459223"/>
              <a:ext cx="1165860" cy="56692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09671" y="4459223"/>
              <a:ext cx="3305555" cy="56692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76899" y="4459223"/>
              <a:ext cx="1132331" cy="56692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27291" y="4459223"/>
              <a:ext cx="1519427" cy="56692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3943" y="4764023"/>
              <a:ext cx="2845308" cy="56692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20923" y="4764023"/>
              <a:ext cx="4434839" cy="56692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72300" y="4764023"/>
              <a:ext cx="784859" cy="56692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18832" y="4764023"/>
              <a:ext cx="1170431" cy="566928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3943" y="5068823"/>
              <a:ext cx="1403604" cy="566928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79219" y="5068823"/>
              <a:ext cx="854963" cy="566928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95855" y="5068823"/>
              <a:ext cx="2612136" cy="566928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/>
          <p:nvPr/>
        </p:nvSpPr>
        <p:spPr>
          <a:xfrm>
            <a:off x="383540" y="3988689"/>
            <a:ext cx="21297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Arial"/>
                <a:cs typeface="Arial"/>
              </a:rPr>
              <a:t>NEW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DEFINITION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697226" y="4040504"/>
            <a:ext cx="24606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i="1">
                <a:latin typeface="Carlito"/>
                <a:cs typeface="Carlito"/>
              </a:rPr>
              <a:t>(Petersdotf</a:t>
            </a:r>
            <a:r>
              <a:rPr dirty="0" sz="1600" spc="-35" i="1">
                <a:latin typeface="Carlito"/>
                <a:cs typeface="Carlito"/>
              </a:rPr>
              <a:t> </a:t>
            </a:r>
            <a:r>
              <a:rPr dirty="0" sz="1600" i="1">
                <a:latin typeface="Carlito"/>
                <a:cs typeface="Carlito"/>
              </a:rPr>
              <a:t>anf</a:t>
            </a:r>
            <a:r>
              <a:rPr dirty="0" sz="1600" spc="-15" i="1">
                <a:latin typeface="Carlito"/>
                <a:cs typeface="Carlito"/>
              </a:rPr>
              <a:t> </a:t>
            </a:r>
            <a:r>
              <a:rPr dirty="0" sz="1600" i="1">
                <a:latin typeface="Carlito"/>
                <a:cs typeface="Carlito"/>
              </a:rPr>
              <a:t>Beeson,</a:t>
            </a:r>
            <a:r>
              <a:rPr dirty="0" sz="1600" spc="-25" i="1">
                <a:latin typeface="Carlito"/>
                <a:cs typeface="Carlito"/>
              </a:rPr>
              <a:t> </a:t>
            </a:r>
            <a:r>
              <a:rPr dirty="0" sz="1600" spc="-10" i="1">
                <a:latin typeface="Carlito"/>
                <a:cs typeface="Carlito"/>
              </a:rPr>
              <a:t>1961)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59740" y="4512945"/>
            <a:ext cx="790765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30">
                <a:latin typeface="Carlito"/>
                <a:cs typeface="Carlito"/>
              </a:rPr>
              <a:t>Temperature </a:t>
            </a:r>
            <a:r>
              <a:rPr dirty="0" sz="2000">
                <a:solidFill>
                  <a:srgbClr val="20212B"/>
                </a:solidFill>
                <a:latin typeface="Carlito"/>
                <a:cs typeface="Carlito"/>
              </a:rPr>
              <a:t>≥</a:t>
            </a:r>
            <a:r>
              <a:rPr dirty="0" sz="2000" spc="-40">
                <a:solidFill>
                  <a:srgbClr val="20212B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20212B"/>
                </a:solidFill>
                <a:latin typeface="Carlito"/>
                <a:cs typeface="Carlito"/>
              </a:rPr>
              <a:t>38.3ºC</a:t>
            </a:r>
            <a:r>
              <a:rPr dirty="0" sz="2000" spc="-70">
                <a:solidFill>
                  <a:srgbClr val="20212B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20212B"/>
                </a:solidFill>
                <a:latin typeface="Carlito"/>
                <a:cs typeface="Carlito"/>
              </a:rPr>
              <a:t>(</a:t>
            </a:r>
            <a:r>
              <a:rPr dirty="0" sz="2000">
                <a:solidFill>
                  <a:srgbClr val="303340"/>
                </a:solidFill>
                <a:latin typeface="Carlito"/>
                <a:cs typeface="Carlito"/>
              </a:rPr>
              <a:t>101ºF)</a:t>
            </a:r>
            <a:r>
              <a:rPr dirty="0" sz="2000" spc="-65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303340"/>
                </a:solidFill>
                <a:latin typeface="Carlito"/>
                <a:cs typeface="Carlito"/>
              </a:rPr>
              <a:t>lasting</a:t>
            </a:r>
            <a:r>
              <a:rPr dirty="0" sz="2000" spc="-20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303340"/>
                </a:solidFill>
                <a:latin typeface="Carlito"/>
                <a:cs typeface="Carlito"/>
              </a:rPr>
              <a:t>for</a:t>
            </a:r>
            <a:r>
              <a:rPr dirty="0" sz="2000" spc="-55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303340"/>
                </a:solidFill>
                <a:latin typeface="Carlito"/>
                <a:cs typeface="Carlito"/>
              </a:rPr>
              <a:t>more</a:t>
            </a:r>
            <a:r>
              <a:rPr dirty="0" sz="2000" spc="-45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303340"/>
                </a:solidFill>
                <a:latin typeface="Carlito"/>
                <a:cs typeface="Carlito"/>
              </a:rPr>
              <a:t>than</a:t>
            </a:r>
            <a:r>
              <a:rPr dirty="0" sz="2000" spc="-30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303340"/>
                </a:solidFill>
                <a:latin typeface="Carlito"/>
                <a:cs typeface="Carlito"/>
              </a:rPr>
              <a:t>14</a:t>
            </a:r>
            <a:r>
              <a:rPr dirty="0" sz="2000" spc="-40" b="1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303340"/>
                </a:solidFill>
                <a:latin typeface="Carlito"/>
                <a:cs typeface="Carlito"/>
              </a:rPr>
              <a:t>days</a:t>
            </a:r>
            <a:r>
              <a:rPr dirty="0" sz="2000" spc="-45" b="1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303340"/>
                </a:solidFill>
                <a:latin typeface="Carlito"/>
                <a:cs typeface="Carlito"/>
              </a:rPr>
              <a:t>without</a:t>
            </a:r>
            <a:r>
              <a:rPr dirty="0" sz="2000" spc="-45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 spc="-25">
                <a:solidFill>
                  <a:srgbClr val="303340"/>
                </a:solidFill>
                <a:latin typeface="Carlito"/>
                <a:cs typeface="Carlito"/>
              </a:rPr>
              <a:t>an </a:t>
            </a:r>
            <a:r>
              <a:rPr dirty="0" sz="2000">
                <a:solidFill>
                  <a:srgbClr val="303340"/>
                </a:solidFill>
                <a:latin typeface="Carlito"/>
                <a:cs typeface="Carlito"/>
              </a:rPr>
              <a:t>obvious</a:t>
            </a:r>
            <a:r>
              <a:rPr dirty="0" sz="2000" spc="-55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303340"/>
                </a:solidFill>
                <a:latin typeface="Carlito"/>
                <a:cs typeface="Carlito"/>
              </a:rPr>
              <a:t>cause</a:t>
            </a:r>
            <a:r>
              <a:rPr dirty="0" sz="2000" spc="-50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303340"/>
                </a:solidFill>
                <a:latin typeface="Carlito"/>
                <a:cs typeface="Carlito"/>
              </a:rPr>
              <a:t>despite</a:t>
            </a:r>
            <a:r>
              <a:rPr dirty="0" sz="2000" spc="-30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303340"/>
                </a:solidFill>
                <a:latin typeface="Carlito"/>
                <a:cs typeface="Carlito"/>
              </a:rPr>
              <a:t>a</a:t>
            </a:r>
            <a:r>
              <a:rPr dirty="0" sz="2000" spc="-40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303340"/>
                </a:solidFill>
                <a:latin typeface="Carlito"/>
                <a:cs typeface="Carlito"/>
              </a:rPr>
              <a:t>complete</a:t>
            </a:r>
            <a:r>
              <a:rPr dirty="0" sz="2000" spc="-65" b="1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 spc="-20" b="1">
                <a:solidFill>
                  <a:srgbClr val="303340"/>
                </a:solidFill>
                <a:latin typeface="Carlito"/>
                <a:cs typeface="Carlito"/>
              </a:rPr>
              <a:t>history,</a:t>
            </a:r>
            <a:r>
              <a:rPr dirty="0" sz="2000" spc="-75" b="1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303340"/>
                </a:solidFill>
                <a:latin typeface="Carlito"/>
                <a:cs typeface="Carlito"/>
              </a:rPr>
              <a:t>physical</a:t>
            </a:r>
            <a:r>
              <a:rPr dirty="0" sz="2000" spc="-65" b="1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303340"/>
                </a:solidFill>
                <a:latin typeface="Carlito"/>
                <a:cs typeface="Carlito"/>
              </a:rPr>
              <a:t>examination</a:t>
            </a:r>
            <a:r>
              <a:rPr dirty="0" sz="2000" spc="-55" b="1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303340"/>
                </a:solidFill>
                <a:latin typeface="Carlito"/>
                <a:cs typeface="Carlito"/>
              </a:rPr>
              <a:t>and</a:t>
            </a:r>
            <a:r>
              <a:rPr dirty="0" sz="2000" spc="-45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303340"/>
                </a:solidFill>
                <a:latin typeface="Carlito"/>
                <a:cs typeface="Carlito"/>
              </a:rPr>
              <a:t>routine </a:t>
            </a:r>
            <a:r>
              <a:rPr dirty="0" sz="2000" b="1">
                <a:solidFill>
                  <a:srgbClr val="303340"/>
                </a:solidFill>
                <a:latin typeface="Carlito"/>
                <a:cs typeface="Carlito"/>
              </a:rPr>
              <a:t>screening</a:t>
            </a:r>
            <a:r>
              <a:rPr dirty="0" sz="2000" spc="-50" b="1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303340"/>
                </a:solidFill>
                <a:latin typeface="Carlito"/>
                <a:cs typeface="Carlito"/>
              </a:rPr>
              <a:t>with</a:t>
            </a:r>
            <a:r>
              <a:rPr dirty="0" sz="2000" spc="-40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303340"/>
                </a:solidFill>
                <a:latin typeface="Carlito"/>
                <a:cs typeface="Carlito"/>
              </a:rPr>
              <a:t>laboratory</a:t>
            </a:r>
            <a:r>
              <a:rPr dirty="0" sz="2000" spc="-50" b="1">
                <a:solidFill>
                  <a:srgbClr val="303340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303340"/>
                </a:solidFill>
                <a:latin typeface="Carlito"/>
                <a:cs typeface="Carlito"/>
              </a:rPr>
              <a:t>evaluation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C67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7650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FACTORS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304800" y="20574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9C5252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07340" y="1397253"/>
            <a:ext cx="7672705" cy="30048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370"/>
              </a:lnSpc>
              <a:spcBef>
                <a:spcPts val="105"/>
              </a:spcBef>
            </a:pPr>
            <a:r>
              <a:rPr dirty="0" sz="2000" spc="-20" b="1">
                <a:latin typeface="Arial"/>
                <a:cs typeface="Arial"/>
              </a:rPr>
              <a:t>FACTORS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THAT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65" b="1">
                <a:latin typeface="Arial"/>
                <a:cs typeface="Arial"/>
              </a:rPr>
              <a:t>MAY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HAVE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CONTRIBUTED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70"/>
              </a:lnSpc>
            </a:pPr>
            <a:r>
              <a:rPr dirty="0" sz="2000" b="1">
                <a:latin typeface="Arial"/>
                <a:cs typeface="Arial"/>
              </a:rPr>
              <a:t>THE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DIFFICULTY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FINDING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THE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CAUSE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FEVER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INCLUDE: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2000">
              <a:latin typeface="Arial"/>
              <a:cs typeface="Arial"/>
            </a:endParaRPr>
          </a:p>
          <a:p>
            <a:pPr marL="431800" marR="306070" indent="-342900">
              <a:lnSpc>
                <a:spcPct val="100000"/>
              </a:lnSpc>
              <a:buFont typeface="Wingdings"/>
              <a:buChar char=""/>
              <a:tabLst>
                <a:tab pos="431800" algn="l"/>
              </a:tabLst>
            </a:pPr>
            <a:r>
              <a:rPr dirty="0" sz="2000">
                <a:latin typeface="Carlito"/>
                <a:cs typeface="Carlito"/>
              </a:rPr>
              <a:t>A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common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illness</a:t>
            </a:r>
            <a:r>
              <a:rPr dirty="0" sz="2000" spc="-1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that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does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not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have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usual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symptoms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–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may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be </a:t>
            </a:r>
            <a:r>
              <a:rPr dirty="0" sz="2000" spc="-10">
                <a:latin typeface="Carlito"/>
                <a:cs typeface="Carlito"/>
              </a:rPr>
              <a:t>asymptomatic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431165" algn="l"/>
              </a:tabLst>
            </a:pPr>
            <a:r>
              <a:rPr dirty="0" sz="2000">
                <a:latin typeface="Carlito"/>
                <a:cs typeface="Carlito"/>
              </a:rPr>
              <a:t>Illness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whose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symptoms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appear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later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431165" algn="l"/>
              </a:tabLst>
            </a:pPr>
            <a:r>
              <a:rPr dirty="0" sz="2000">
                <a:latin typeface="Carlito"/>
                <a:cs typeface="Carlito"/>
              </a:rPr>
              <a:t>Illnesses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with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possibly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delayed</a:t>
            </a:r>
            <a:r>
              <a:rPr dirty="0" sz="2000" spc="-5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positive</a:t>
            </a:r>
            <a:r>
              <a:rPr dirty="0" sz="2000" spc="-80" b="1">
                <a:latin typeface="Carlito"/>
                <a:cs typeface="Carlito"/>
              </a:rPr>
              <a:t> </a:t>
            </a:r>
            <a:r>
              <a:rPr dirty="0" sz="2000" spc="-20" b="1">
                <a:latin typeface="Carlito"/>
                <a:cs typeface="Carlito"/>
              </a:rPr>
              <a:t>test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431165" algn="l"/>
              </a:tabLst>
            </a:pPr>
            <a:r>
              <a:rPr dirty="0" sz="2000" spc="-10">
                <a:latin typeface="Carlito"/>
                <a:cs typeface="Carlito"/>
              </a:rPr>
              <a:t>Person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is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unable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to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communicate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about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other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symptoms</a:t>
            </a:r>
            <a:endParaRPr sz="2000">
              <a:latin typeface="Carlito"/>
              <a:cs typeface="Carlito"/>
            </a:endParaRPr>
          </a:p>
          <a:p>
            <a:pPr marL="431165" indent="-34226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431165" algn="l"/>
              </a:tabLst>
            </a:pPr>
            <a:r>
              <a:rPr dirty="0" sz="2000">
                <a:latin typeface="Carlito"/>
                <a:cs typeface="Carlito"/>
              </a:rPr>
              <a:t>Genetic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condition</a:t>
            </a:r>
            <a:r>
              <a:rPr dirty="0" sz="2000" spc="-9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that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causes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periodic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fever.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C67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52145">
              <a:lnSpc>
                <a:spcPct val="100000"/>
              </a:lnSpc>
              <a:spcBef>
                <a:spcPts val="100"/>
              </a:spcBef>
            </a:pPr>
            <a:r>
              <a:rPr dirty="0"/>
              <a:t>COMMON</a:t>
            </a:r>
            <a:r>
              <a:rPr dirty="0" spc="-310"/>
              <a:t> </a:t>
            </a:r>
            <a:r>
              <a:rPr dirty="0" spc="-10"/>
              <a:t>CAUSES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304800" y="17526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9C5252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07340" y="1389633"/>
            <a:ext cx="67640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COMMON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CAUSES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PYREXIA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UNKNOWN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ORIGIN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282141" y="3426714"/>
            <a:ext cx="2969895" cy="2969895"/>
            <a:chOff x="3282141" y="3426714"/>
            <a:chExt cx="2969895" cy="296989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56988" y="3503676"/>
              <a:ext cx="1394460" cy="25191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0836" y="5000244"/>
              <a:ext cx="1946148" cy="139598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5556" y="4501896"/>
              <a:ext cx="1395984" cy="125272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9376" y="3745992"/>
              <a:ext cx="1325879" cy="112928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4968" y="3450336"/>
              <a:ext cx="822960" cy="139445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834001" y="3481832"/>
              <a:ext cx="1388745" cy="2512695"/>
            </a:xfrm>
            <a:custGeom>
              <a:avLst/>
              <a:gdLst/>
              <a:ahLst/>
              <a:cxnLst/>
              <a:rect l="l" t="t" r="r" b="b"/>
              <a:pathLst>
                <a:path w="1388745" h="2512695">
                  <a:moveTo>
                    <a:pt x="0" y="0"/>
                  </a:moveTo>
                  <a:lnTo>
                    <a:pt x="0" y="1388617"/>
                  </a:lnTo>
                  <a:lnTo>
                    <a:pt x="816228" y="2512174"/>
                  </a:lnTo>
                  <a:lnTo>
                    <a:pt x="855584" y="2482505"/>
                  </a:lnTo>
                  <a:lnTo>
                    <a:pt x="893710" y="2451588"/>
                  </a:lnTo>
                  <a:lnTo>
                    <a:pt x="930588" y="2419464"/>
                  </a:lnTo>
                  <a:lnTo>
                    <a:pt x="966198" y="2386171"/>
                  </a:lnTo>
                  <a:lnTo>
                    <a:pt x="1000518" y="2351749"/>
                  </a:lnTo>
                  <a:lnTo>
                    <a:pt x="1033530" y="2316237"/>
                  </a:lnTo>
                  <a:lnTo>
                    <a:pt x="1065212" y="2279675"/>
                  </a:lnTo>
                  <a:lnTo>
                    <a:pt x="1095545" y="2242103"/>
                  </a:lnTo>
                  <a:lnTo>
                    <a:pt x="1124509" y="2203559"/>
                  </a:lnTo>
                  <a:lnTo>
                    <a:pt x="1152084" y="2164083"/>
                  </a:lnTo>
                  <a:lnTo>
                    <a:pt x="1178248" y="2123714"/>
                  </a:lnTo>
                  <a:lnTo>
                    <a:pt x="1202983" y="2082493"/>
                  </a:lnTo>
                  <a:lnTo>
                    <a:pt x="1226268" y="2040457"/>
                  </a:lnTo>
                  <a:lnTo>
                    <a:pt x="1248083" y="1997648"/>
                  </a:lnTo>
                  <a:lnTo>
                    <a:pt x="1268408" y="1954104"/>
                  </a:lnTo>
                  <a:lnTo>
                    <a:pt x="1287222" y="1909865"/>
                  </a:lnTo>
                  <a:lnTo>
                    <a:pt x="1304506" y="1864969"/>
                  </a:lnTo>
                  <a:lnTo>
                    <a:pt x="1320240" y="1819457"/>
                  </a:lnTo>
                  <a:lnTo>
                    <a:pt x="1334403" y="1773369"/>
                  </a:lnTo>
                  <a:lnTo>
                    <a:pt x="1346975" y="1726742"/>
                  </a:lnTo>
                  <a:lnTo>
                    <a:pt x="1357936" y="1679618"/>
                  </a:lnTo>
                  <a:lnTo>
                    <a:pt x="1367266" y="1632034"/>
                  </a:lnTo>
                  <a:lnTo>
                    <a:pt x="1374944" y="1584032"/>
                  </a:lnTo>
                  <a:lnTo>
                    <a:pt x="1380952" y="1535650"/>
                  </a:lnTo>
                  <a:lnTo>
                    <a:pt x="1385268" y="1486927"/>
                  </a:lnTo>
                  <a:lnTo>
                    <a:pt x="1387872" y="1437903"/>
                  </a:lnTo>
                  <a:lnTo>
                    <a:pt x="1388745" y="1388617"/>
                  </a:lnTo>
                  <a:lnTo>
                    <a:pt x="1387939" y="1340876"/>
                  </a:lnTo>
                  <a:lnTo>
                    <a:pt x="1385540" y="1293540"/>
                  </a:lnTo>
                  <a:lnTo>
                    <a:pt x="1381574" y="1246633"/>
                  </a:lnTo>
                  <a:lnTo>
                    <a:pt x="1376066" y="1200182"/>
                  </a:lnTo>
                  <a:lnTo>
                    <a:pt x="1369043" y="1154213"/>
                  </a:lnTo>
                  <a:lnTo>
                    <a:pt x="1360529" y="1108751"/>
                  </a:lnTo>
                  <a:lnTo>
                    <a:pt x="1350551" y="1063823"/>
                  </a:lnTo>
                  <a:lnTo>
                    <a:pt x="1339135" y="1019454"/>
                  </a:lnTo>
                  <a:lnTo>
                    <a:pt x="1326307" y="975670"/>
                  </a:lnTo>
                  <a:lnTo>
                    <a:pt x="1312092" y="932497"/>
                  </a:lnTo>
                  <a:lnTo>
                    <a:pt x="1296516" y="889961"/>
                  </a:lnTo>
                  <a:lnTo>
                    <a:pt x="1279606" y="848088"/>
                  </a:lnTo>
                  <a:lnTo>
                    <a:pt x="1261387" y="806903"/>
                  </a:lnTo>
                  <a:lnTo>
                    <a:pt x="1241884" y="766432"/>
                  </a:lnTo>
                  <a:lnTo>
                    <a:pt x="1221124" y="726702"/>
                  </a:lnTo>
                  <a:lnTo>
                    <a:pt x="1199133" y="687737"/>
                  </a:lnTo>
                  <a:lnTo>
                    <a:pt x="1175937" y="649565"/>
                  </a:lnTo>
                  <a:lnTo>
                    <a:pt x="1151561" y="612210"/>
                  </a:lnTo>
                  <a:lnTo>
                    <a:pt x="1126031" y="575699"/>
                  </a:lnTo>
                  <a:lnTo>
                    <a:pt x="1099373" y="540057"/>
                  </a:lnTo>
                  <a:lnTo>
                    <a:pt x="1071613" y="505311"/>
                  </a:lnTo>
                  <a:lnTo>
                    <a:pt x="1042777" y="471485"/>
                  </a:lnTo>
                  <a:lnTo>
                    <a:pt x="1012890" y="438607"/>
                  </a:lnTo>
                  <a:lnTo>
                    <a:pt x="981979" y="406701"/>
                  </a:lnTo>
                  <a:lnTo>
                    <a:pt x="950070" y="375794"/>
                  </a:lnTo>
                  <a:lnTo>
                    <a:pt x="917187" y="345912"/>
                  </a:lnTo>
                  <a:lnTo>
                    <a:pt x="883358" y="317079"/>
                  </a:lnTo>
                  <a:lnTo>
                    <a:pt x="848608" y="289323"/>
                  </a:lnTo>
                  <a:lnTo>
                    <a:pt x="812962" y="262669"/>
                  </a:lnTo>
                  <a:lnTo>
                    <a:pt x="776447" y="237143"/>
                  </a:lnTo>
                  <a:lnTo>
                    <a:pt x="739089" y="212771"/>
                  </a:lnTo>
                  <a:lnTo>
                    <a:pt x="700912" y="189578"/>
                  </a:lnTo>
                  <a:lnTo>
                    <a:pt x="661945" y="167590"/>
                  </a:lnTo>
                  <a:lnTo>
                    <a:pt x="622211" y="146834"/>
                  </a:lnTo>
                  <a:lnTo>
                    <a:pt x="581737" y="127335"/>
                  </a:lnTo>
                  <a:lnTo>
                    <a:pt x="540549" y="109118"/>
                  </a:lnTo>
                  <a:lnTo>
                    <a:pt x="498673" y="92211"/>
                  </a:lnTo>
                  <a:lnTo>
                    <a:pt x="456134" y="76638"/>
                  </a:lnTo>
                  <a:lnTo>
                    <a:pt x="412959" y="62426"/>
                  </a:lnTo>
                  <a:lnTo>
                    <a:pt x="369173" y="49599"/>
                  </a:lnTo>
                  <a:lnTo>
                    <a:pt x="324802" y="38186"/>
                  </a:lnTo>
                  <a:lnTo>
                    <a:pt x="279872" y="28210"/>
                  </a:lnTo>
                  <a:lnTo>
                    <a:pt x="234408" y="19698"/>
                  </a:lnTo>
                  <a:lnTo>
                    <a:pt x="188438" y="12675"/>
                  </a:lnTo>
                  <a:lnTo>
                    <a:pt x="141986" y="7168"/>
                  </a:lnTo>
                  <a:lnTo>
                    <a:pt x="95078" y="3203"/>
                  </a:lnTo>
                  <a:lnTo>
                    <a:pt x="47741" y="8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834001" y="3481832"/>
              <a:ext cx="1388745" cy="2512695"/>
            </a:xfrm>
            <a:custGeom>
              <a:avLst/>
              <a:gdLst/>
              <a:ahLst/>
              <a:cxnLst/>
              <a:rect l="l" t="t" r="r" b="b"/>
              <a:pathLst>
                <a:path w="1388745" h="2512695">
                  <a:moveTo>
                    <a:pt x="0" y="0"/>
                  </a:moveTo>
                  <a:lnTo>
                    <a:pt x="47741" y="805"/>
                  </a:lnTo>
                  <a:lnTo>
                    <a:pt x="95078" y="3203"/>
                  </a:lnTo>
                  <a:lnTo>
                    <a:pt x="141986" y="7168"/>
                  </a:lnTo>
                  <a:lnTo>
                    <a:pt x="188438" y="12675"/>
                  </a:lnTo>
                  <a:lnTo>
                    <a:pt x="234408" y="19698"/>
                  </a:lnTo>
                  <a:lnTo>
                    <a:pt x="279872" y="28210"/>
                  </a:lnTo>
                  <a:lnTo>
                    <a:pt x="324802" y="38186"/>
                  </a:lnTo>
                  <a:lnTo>
                    <a:pt x="369173" y="49599"/>
                  </a:lnTo>
                  <a:lnTo>
                    <a:pt x="412959" y="62426"/>
                  </a:lnTo>
                  <a:lnTo>
                    <a:pt x="456134" y="76638"/>
                  </a:lnTo>
                  <a:lnTo>
                    <a:pt x="498673" y="92211"/>
                  </a:lnTo>
                  <a:lnTo>
                    <a:pt x="540549" y="109118"/>
                  </a:lnTo>
                  <a:lnTo>
                    <a:pt x="581737" y="127335"/>
                  </a:lnTo>
                  <a:lnTo>
                    <a:pt x="622211" y="146834"/>
                  </a:lnTo>
                  <a:lnTo>
                    <a:pt x="661945" y="167590"/>
                  </a:lnTo>
                  <a:lnTo>
                    <a:pt x="700912" y="189578"/>
                  </a:lnTo>
                  <a:lnTo>
                    <a:pt x="739089" y="212771"/>
                  </a:lnTo>
                  <a:lnTo>
                    <a:pt x="776447" y="237143"/>
                  </a:lnTo>
                  <a:lnTo>
                    <a:pt x="812962" y="262669"/>
                  </a:lnTo>
                  <a:lnTo>
                    <a:pt x="848608" y="289323"/>
                  </a:lnTo>
                  <a:lnTo>
                    <a:pt x="883358" y="317079"/>
                  </a:lnTo>
                  <a:lnTo>
                    <a:pt x="917187" y="345912"/>
                  </a:lnTo>
                  <a:lnTo>
                    <a:pt x="950070" y="375794"/>
                  </a:lnTo>
                  <a:lnTo>
                    <a:pt x="981979" y="406701"/>
                  </a:lnTo>
                  <a:lnTo>
                    <a:pt x="1012890" y="438607"/>
                  </a:lnTo>
                  <a:lnTo>
                    <a:pt x="1042777" y="471485"/>
                  </a:lnTo>
                  <a:lnTo>
                    <a:pt x="1071613" y="505311"/>
                  </a:lnTo>
                  <a:lnTo>
                    <a:pt x="1099373" y="540057"/>
                  </a:lnTo>
                  <a:lnTo>
                    <a:pt x="1126031" y="575699"/>
                  </a:lnTo>
                  <a:lnTo>
                    <a:pt x="1151561" y="612210"/>
                  </a:lnTo>
                  <a:lnTo>
                    <a:pt x="1175937" y="649565"/>
                  </a:lnTo>
                  <a:lnTo>
                    <a:pt x="1199133" y="687737"/>
                  </a:lnTo>
                  <a:lnTo>
                    <a:pt x="1221124" y="726702"/>
                  </a:lnTo>
                  <a:lnTo>
                    <a:pt x="1241884" y="766432"/>
                  </a:lnTo>
                  <a:lnTo>
                    <a:pt x="1261387" y="806903"/>
                  </a:lnTo>
                  <a:lnTo>
                    <a:pt x="1279606" y="848088"/>
                  </a:lnTo>
                  <a:lnTo>
                    <a:pt x="1296516" y="889961"/>
                  </a:lnTo>
                  <a:lnTo>
                    <a:pt x="1312092" y="932497"/>
                  </a:lnTo>
                  <a:lnTo>
                    <a:pt x="1326307" y="975670"/>
                  </a:lnTo>
                  <a:lnTo>
                    <a:pt x="1339135" y="1019454"/>
                  </a:lnTo>
                  <a:lnTo>
                    <a:pt x="1350551" y="1063823"/>
                  </a:lnTo>
                  <a:lnTo>
                    <a:pt x="1360529" y="1108751"/>
                  </a:lnTo>
                  <a:lnTo>
                    <a:pt x="1369043" y="1154213"/>
                  </a:lnTo>
                  <a:lnTo>
                    <a:pt x="1376066" y="1200182"/>
                  </a:lnTo>
                  <a:lnTo>
                    <a:pt x="1381574" y="1246633"/>
                  </a:lnTo>
                  <a:lnTo>
                    <a:pt x="1385540" y="1293540"/>
                  </a:lnTo>
                  <a:lnTo>
                    <a:pt x="1387939" y="1340876"/>
                  </a:lnTo>
                  <a:lnTo>
                    <a:pt x="1388745" y="1388617"/>
                  </a:lnTo>
                  <a:lnTo>
                    <a:pt x="1387872" y="1437903"/>
                  </a:lnTo>
                  <a:lnTo>
                    <a:pt x="1385268" y="1486927"/>
                  </a:lnTo>
                  <a:lnTo>
                    <a:pt x="1380952" y="1535650"/>
                  </a:lnTo>
                  <a:lnTo>
                    <a:pt x="1374944" y="1584032"/>
                  </a:lnTo>
                  <a:lnTo>
                    <a:pt x="1367266" y="1632034"/>
                  </a:lnTo>
                  <a:lnTo>
                    <a:pt x="1357936" y="1679618"/>
                  </a:lnTo>
                  <a:lnTo>
                    <a:pt x="1346975" y="1726742"/>
                  </a:lnTo>
                  <a:lnTo>
                    <a:pt x="1334403" y="1773369"/>
                  </a:lnTo>
                  <a:lnTo>
                    <a:pt x="1320240" y="1819457"/>
                  </a:lnTo>
                  <a:lnTo>
                    <a:pt x="1304506" y="1864969"/>
                  </a:lnTo>
                  <a:lnTo>
                    <a:pt x="1287222" y="1909865"/>
                  </a:lnTo>
                  <a:lnTo>
                    <a:pt x="1268408" y="1954104"/>
                  </a:lnTo>
                  <a:lnTo>
                    <a:pt x="1248083" y="1997648"/>
                  </a:lnTo>
                  <a:lnTo>
                    <a:pt x="1226268" y="2040457"/>
                  </a:lnTo>
                  <a:lnTo>
                    <a:pt x="1202983" y="2082493"/>
                  </a:lnTo>
                  <a:lnTo>
                    <a:pt x="1178248" y="2123714"/>
                  </a:lnTo>
                  <a:lnTo>
                    <a:pt x="1152084" y="2164083"/>
                  </a:lnTo>
                  <a:lnTo>
                    <a:pt x="1124509" y="2203559"/>
                  </a:lnTo>
                  <a:lnTo>
                    <a:pt x="1095545" y="2242103"/>
                  </a:lnTo>
                  <a:lnTo>
                    <a:pt x="1065212" y="2279675"/>
                  </a:lnTo>
                  <a:lnTo>
                    <a:pt x="1033530" y="2316237"/>
                  </a:lnTo>
                  <a:lnTo>
                    <a:pt x="1000518" y="2351749"/>
                  </a:lnTo>
                  <a:lnTo>
                    <a:pt x="966198" y="2386171"/>
                  </a:lnTo>
                  <a:lnTo>
                    <a:pt x="930588" y="2419464"/>
                  </a:lnTo>
                  <a:lnTo>
                    <a:pt x="893710" y="2451588"/>
                  </a:lnTo>
                  <a:lnTo>
                    <a:pt x="855584" y="2482505"/>
                  </a:lnTo>
                  <a:lnTo>
                    <a:pt x="816228" y="2512174"/>
                  </a:lnTo>
                  <a:lnTo>
                    <a:pt x="0" y="138861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618230" y="4978527"/>
              <a:ext cx="1939925" cy="1389380"/>
            </a:xfrm>
            <a:custGeom>
              <a:avLst/>
              <a:gdLst/>
              <a:ahLst/>
              <a:cxnLst/>
              <a:rect l="l" t="t" r="r" b="b"/>
              <a:pathLst>
                <a:path w="1939925" h="1389379">
                  <a:moveTo>
                    <a:pt x="1123442" y="0"/>
                  </a:moveTo>
                  <a:lnTo>
                    <a:pt x="0" y="816305"/>
                  </a:lnTo>
                  <a:lnTo>
                    <a:pt x="28708" y="854455"/>
                  </a:lnTo>
                  <a:lnTo>
                    <a:pt x="58468" y="891342"/>
                  </a:lnTo>
                  <a:lnTo>
                    <a:pt x="89244" y="926960"/>
                  </a:lnTo>
                  <a:lnTo>
                    <a:pt x="121000" y="961304"/>
                  </a:lnTo>
                  <a:lnTo>
                    <a:pt x="153699" y="994366"/>
                  </a:lnTo>
                  <a:lnTo>
                    <a:pt x="187306" y="1026143"/>
                  </a:lnTo>
                  <a:lnTo>
                    <a:pt x="221784" y="1056627"/>
                  </a:lnTo>
                  <a:lnTo>
                    <a:pt x="257097" y="1085814"/>
                  </a:lnTo>
                  <a:lnTo>
                    <a:pt x="293209" y="1113698"/>
                  </a:lnTo>
                  <a:lnTo>
                    <a:pt x="330084" y="1140272"/>
                  </a:lnTo>
                  <a:lnTo>
                    <a:pt x="367686" y="1165532"/>
                  </a:lnTo>
                  <a:lnTo>
                    <a:pt x="405979" y="1189471"/>
                  </a:lnTo>
                  <a:lnTo>
                    <a:pt x="444926" y="1212084"/>
                  </a:lnTo>
                  <a:lnTo>
                    <a:pt x="484491" y="1233364"/>
                  </a:lnTo>
                  <a:lnTo>
                    <a:pt x="524639" y="1253307"/>
                  </a:lnTo>
                  <a:lnTo>
                    <a:pt x="565333" y="1271907"/>
                  </a:lnTo>
                  <a:lnTo>
                    <a:pt x="606537" y="1289157"/>
                  </a:lnTo>
                  <a:lnTo>
                    <a:pt x="648214" y="1305053"/>
                  </a:lnTo>
                  <a:lnTo>
                    <a:pt x="690330" y="1319588"/>
                  </a:lnTo>
                  <a:lnTo>
                    <a:pt x="732847" y="1332756"/>
                  </a:lnTo>
                  <a:lnTo>
                    <a:pt x="775729" y="1344553"/>
                  </a:lnTo>
                  <a:lnTo>
                    <a:pt x="818941" y="1354972"/>
                  </a:lnTo>
                  <a:lnTo>
                    <a:pt x="862446" y="1364007"/>
                  </a:lnTo>
                  <a:lnTo>
                    <a:pt x="906208" y="1371653"/>
                  </a:lnTo>
                  <a:lnTo>
                    <a:pt x="950191" y="1377905"/>
                  </a:lnTo>
                  <a:lnTo>
                    <a:pt x="994359" y="1382755"/>
                  </a:lnTo>
                  <a:lnTo>
                    <a:pt x="1038675" y="1386200"/>
                  </a:lnTo>
                  <a:lnTo>
                    <a:pt x="1083104" y="1388232"/>
                  </a:lnTo>
                  <a:lnTo>
                    <a:pt x="1127609" y="1388846"/>
                  </a:lnTo>
                  <a:lnTo>
                    <a:pt x="1172155" y="1388037"/>
                  </a:lnTo>
                  <a:lnTo>
                    <a:pt x="1216705" y="1385799"/>
                  </a:lnTo>
                  <a:lnTo>
                    <a:pt x="1261222" y="1382125"/>
                  </a:lnTo>
                  <a:lnTo>
                    <a:pt x="1305672" y="1377011"/>
                  </a:lnTo>
                  <a:lnTo>
                    <a:pt x="1350017" y="1370451"/>
                  </a:lnTo>
                  <a:lnTo>
                    <a:pt x="1394222" y="1362439"/>
                  </a:lnTo>
                  <a:lnTo>
                    <a:pt x="1438251" y="1352968"/>
                  </a:lnTo>
                  <a:lnTo>
                    <a:pt x="1482066" y="1342034"/>
                  </a:lnTo>
                  <a:lnTo>
                    <a:pt x="1525633" y="1329631"/>
                  </a:lnTo>
                  <a:lnTo>
                    <a:pt x="1568915" y="1315753"/>
                  </a:lnTo>
                  <a:lnTo>
                    <a:pt x="1611876" y="1300394"/>
                  </a:lnTo>
                  <a:lnTo>
                    <a:pt x="1654480" y="1283549"/>
                  </a:lnTo>
                  <a:lnTo>
                    <a:pt x="1696691" y="1265211"/>
                  </a:lnTo>
                  <a:lnTo>
                    <a:pt x="1738472" y="1245376"/>
                  </a:lnTo>
                  <a:lnTo>
                    <a:pt x="1779787" y="1224037"/>
                  </a:lnTo>
                  <a:lnTo>
                    <a:pt x="1820601" y="1201188"/>
                  </a:lnTo>
                  <a:lnTo>
                    <a:pt x="1860877" y="1176825"/>
                  </a:lnTo>
                  <a:lnTo>
                    <a:pt x="1900579" y="1150941"/>
                  </a:lnTo>
                  <a:lnTo>
                    <a:pt x="1939671" y="1123530"/>
                  </a:lnTo>
                  <a:lnTo>
                    <a:pt x="1123442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618230" y="4978527"/>
              <a:ext cx="1939925" cy="1389380"/>
            </a:xfrm>
            <a:custGeom>
              <a:avLst/>
              <a:gdLst/>
              <a:ahLst/>
              <a:cxnLst/>
              <a:rect l="l" t="t" r="r" b="b"/>
              <a:pathLst>
                <a:path w="1939925" h="1389379">
                  <a:moveTo>
                    <a:pt x="1939671" y="1123530"/>
                  </a:moveTo>
                  <a:lnTo>
                    <a:pt x="1900579" y="1150941"/>
                  </a:lnTo>
                  <a:lnTo>
                    <a:pt x="1860877" y="1176825"/>
                  </a:lnTo>
                  <a:lnTo>
                    <a:pt x="1820601" y="1201188"/>
                  </a:lnTo>
                  <a:lnTo>
                    <a:pt x="1779787" y="1224037"/>
                  </a:lnTo>
                  <a:lnTo>
                    <a:pt x="1738472" y="1245376"/>
                  </a:lnTo>
                  <a:lnTo>
                    <a:pt x="1696691" y="1265211"/>
                  </a:lnTo>
                  <a:lnTo>
                    <a:pt x="1654480" y="1283549"/>
                  </a:lnTo>
                  <a:lnTo>
                    <a:pt x="1611876" y="1300394"/>
                  </a:lnTo>
                  <a:lnTo>
                    <a:pt x="1568915" y="1315753"/>
                  </a:lnTo>
                  <a:lnTo>
                    <a:pt x="1525633" y="1329631"/>
                  </a:lnTo>
                  <a:lnTo>
                    <a:pt x="1482066" y="1342034"/>
                  </a:lnTo>
                  <a:lnTo>
                    <a:pt x="1438251" y="1352968"/>
                  </a:lnTo>
                  <a:lnTo>
                    <a:pt x="1394222" y="1362439"/>
                  </a:lnTo>
                  <a:lnTo>
                    <a:pt x="1350017" y="1370451"/>
                  </a:lnTo>
                  <a:lnTo>
                    <a:pt x="1305672" y="1377011"/>
                  </a:lnTo>
                  <a:lnTo>
                    <a:pt x="1261222" y="1382125"/>
                  </a:lnTo>
                  <a:lnTo>
                    <a:pt x="1216705" y="1385799"/>
                  </a:lnTo>
                  <a:lnTo>
                    <a:pt x="1172155" y="1388037"/>
                  </a:lnTo>
                  <a:lnTo>
                    <a:pt x="1127609" y="1388846"/>
                  </a:lnTo>
                  <a:lnTo>
                    <a:pt x="1083104" y="1388232"/>
                  </a:lnTo>
                  <a:lnTo>
                    <a:pt x="1038675" y="1386200"/>
                  </a:lnTo>
                  <a:lnTo>
                    <a:pt x="994359" y="1382755"/>
                  </a:lnTo>
                  <a:lnTo>
                    <a:pt x="950191" y="1377905"/>
                  </a:lnTo>
                  <a:lnTo>
                    <a:pt x="906208" y="1371653"/>
                  </a:lnTo>
                  <a:lnTo>
                    <a:pt x="862446" y="1364007"/>
                  </a:lnTo>
                  <a:lnTo>
                    <a:pt x="818941" y="1354972"/>
                  </a:lnTo>
                  <a:lnTo>
                    <a:pt x="775729" y="1344553"/>
                  </a:lnTo>
                  <a:lnTo>
                    <a:pt x="732847" y="1332756"/>
                  </a:lnTo>
                  <a:lnTo>
                    <a:pt x="690330" y="1319588"/>
                  </a:lnTo>
                  <a:lnTo>
                    <a:pt x="648214" y="1305053"/>
                  </a:lnTo>
                  <a:lnTo>
                    <a:pt x="606537" y="1289157"/>
                  </a:lnTo>
                  <a:lnTo>
                    <a:pt x="565333" y="1271907"/>
                  </a:lnTo>
                  <a:lnTo>
                    <a:pt x="524639" y="1253307"/>
                  </a:lnTo>
                  <a:lnTo>
                    <a:pt x="484491" y="1233364"/>
                  </a:lnTo>
                  <a:lnTo>
                    <a:pt x="444926" y="1212084"/>
                  </a:lnTo>
                  <a:lnTo>
                    <a:pt x="405979" y="1189471"/>
                  </a:lnTo>
                  <a:lnTo>
                    <a:pt x="367686" y="1165532"/>
                  </a:lnTo>
                  <a:lnTo>
                    <a:pt x="330084" y="1140272"/>
                  </a:lnTo>
                  <a:lnTo>
                    <a:pt x="293209" y="1113698"/>
                  </a:lnTo>
                  <a:lnTo>
                    <a:pt x="257097" y="1085814"/>
                  </a:lnTo>
                  <a:lnTo>
                    <a:pt x="221784" y="1056627"/>
                  </a:lnTo>
                  <a:lnTo>
                    <a:pt x="187306" y="1026143"/>
                  </a:lnTo>
                  <a:lnTo>
                    <a:pt x="153699" y="994366"/>
                  </a:lnTo>
                  <a:lnTo>
                    <a:pt x="121000" y="961304"/>
                  </a:lnTo>
                  <a:lnTo>
                    <a:pt x="89244" y="926960"/>
                  </a:lnTo>
                  <a:lnTo>
                    <a:pt x="58468" y="891342"/>
                  </a:lnTo>
                  <a:lnTo>
                    <a:pt x="28708" y="854455"/>
                  </a:lnTo>
                  <a:lnTo>
                    <a:pt x="0" y="816305"/>
                  </a:lnTo>
                  <a:lnTo>
                    <a:pt x="1123442" y="0"/>
                  </a:lnTo>
                  <a:lnTo>
                    <a:pt x="1939671" y="112353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283665" y="4480179"/>
              <a:ext cx="1389380" cy="1245870"/>
            </a:xfrm>
            <a:custGeom>
              <a:avLst/>
              <a:gdLst/>
              <a:ahLst/>
              <a:cxnLst/>
              <a:rect l="l" t="t" r="r" b="b"/>
              <a:pathLst>
                <a:path w="1389379" h="1245870">
                  <a:moveTo>
                    <a:pt x="67992" y="0"/>
                  </a:moveTo>
                  <a:lnTo>
                    <a:pt x="53590" y="47133"/>
                  </a:lnTo>
                  <a:lnTo>
                    <a:pt x="40916" y="94554"/>
                  </a:lnTo>
                  <a:lnTo>
                    <a:pt x="29963" y="142217"/>
                  </a:lnTo>
                  <a:lnTo>
                    <a:pt x="20725" y="190079"/>
                  </a:lnTo>
                  <a:lnTo>
                    <a:pt x="13194" y="238097"/>
                  </a:lnTo>
                  <a:lnTo>
                    <a:pt x="7363" y="286227"/>
                  </a:lnTo>
                  <a:lnTo>
                    <a:pt x="3224" y="334425"/>
                  </a:lnTo>
                  <a:lnTo>
                    <a:pt x="772" y="382647"/>
                  </a:lnTo>
                  <a:lnTo>
                    <a:pt x="0" y="430850"/>
                  </a:lnTo>
                  <a:lnTo>
                    <a:pt x="899" y="478990"/>
                  </a:lnTo>
                  <a:lnTo>
                    <a:pt x="3463" y="527024"/>
                  </a:lnTo>
                  <a:lnTo>
                    <a:pt x="7685" y="574907"/>
                  </a:lnTo>
                  <a:lnTo>
                    <a:pt x="13559" y="622595"/>
                  </a:lnTo>
                  <a:lnTo>
                    <a:pt x="21076" y="670046"/>
                  </a:lnTo>
                  <a:lnTo>
                    <a:pt x="30230" y="717216"/>
                  </a:lnTo>
                  <a:lnTo>
                    <a:pt x="41015" y="764060"/>
                  </a:lnTo>
                  <a:lnTo>
                    <a:pt x="53422" y="810536"/>
                  </a:lnTo>
                  <a:lnTo>
                    <a:pt x="67446" y="856599"/>
                  </a:lnTo>
                  <a:lnTo>
                    <a:pt x="83078" y="902205"/>
                  </a:lnTo>
                  <a:lnTo>
                    <a:pt x="100313" y="947312"/>
                  </a:lnTo>
                  <a:lnTo>
                    <a:pt x="119143" y="991874"/>
                  </a:lnTo>
                  <a:lnTo>
                    <a:pt x="139560" y="1035850"/>
                  </a:lnTo>
                  <a:lnTo>
                    <a:pt x="161559" y="1079194"/>
                  </a:lnTo>
                  <a:lnTo>
                    <a:pt x="185131" y="1121864"/>
                  </a:lnTo>
                  <a:lnTo>
                    <a:pt x="210271" y="1163815"/>
                  </a:lnTo>
                  <a:lnTo>
                    <a:pt x="236970" y="1205004"/>
                  </a:lnTo>
                  <a:lnTo>
                    <a:pt x="265223" y="1245387"/>
                  </a:lnTo>
                  <a:lnTo>
                    <a:pt x="1388792" y="429133"/>
                  </a:lnTo>
                  <a:lnTo>
                    <a:pt x="67992" y="0"/>
                  </a:lnTo>
                  <a:close/>
                </a:path>
              </a:pathLst>
            </a:custGeom>
            <a:solidFill>
              <a:srgbClr val="9F4D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283665" y="4480179"/>
              <a:ext cx="1389380" cy="1245870"/>
            </a:xfrm>
            <a:custGeom>
              <a:avLst/>
              <a:gdLst/>
              <a:ahLst/>
              <a:cxnLst/>
              <a:rect l="l" t="t" r="r" b="b"/>
              <a:pathLst>
                <a:path w="1389379" h="1245870">
                  <a:moveTo>
                    <a:pt x="265223" y="1245387"/>
                  </a:moveTo>
                  <a:lnTo>
                    <a:pt x="236970" y="1205004"/>
                  </a:lnTo>
                  <a:lnTo>
                    <a:pt x="210271" y="1163815"/>
                  </a:lnTo>
                  <a:lnTo>
                    <a:pt x="185131" y="1121864"/>
                  </a:lnTo>
                  <a:lnTo>
                    <a:pt x="161559" y="1079194"/>
                  </a:lnTo>
                  <a:lnTo>
                    <a:pt x="139560" y="1035850"/>
                  </a:lnTo>
                  <a:lnTo>
                    <a:pt x="119143" y="991874"/>
                  </a:lnTo>
                  <a:lnTo>
                    <a:pt x="100313" y="947312"/>
                  </a:lnTo>
                  <a:lnTo>
                    <a:pt x="83078" y="902205"/>
                  </a:lnTo>
                  <a:lnTo>
                    <a:pt x="67446" y="856599"/>
                  </a:lnTo>
                  <a:lnTo>
                    <a:pt x="53422" y="810536"/>
                  </a:lnTo>
                  <a:lnTo>
                    <a:pt x="41015" y="764060"/>
                  </a:lnTo>
                  <a:lnTo>
                    <a:pt x="30230" y="717216"/>
                  </a:lnTo>
                  <a:lnTo>
                    <a:pt x="21076" y="670046"/>
                  </a:lnTo>
                  <a:lnTo>
                    <a:pt x="13559" y="622595"/>
                  </a:lnTo>
                  <a:lnTo>
                    <a:pt x="7685" y="574907"/>
                  </a:lnTo>
                  <a:lnTo>
                    <a:pt x="3463" y="527024"/>
                  </a:lnTo>
                  <a:lnTo>
                    <a:pt x="899" y="478990"/>
                  </a:lnTo>
                  <a:lnTo>
                    <a:pt x="0" y="430850"/>
                  </a:lnTo>
                  <a:lnTo>
                    <a:pt x="772" y="382647"/>
                  </a:lnTo>
                  <a:lnTo>
                    <a:pt x="3224" y="334425"/>
                  </a:lnTo>
                  <a:lnTo>
                    <a:pt x="7363" y="286227"/>
                  </a:lnTo>
                  <a:lnTo>
                    <a:pt x="13194" y="238097"/>
                  </a:lnTo>
                  <a:lnTo>
                    <a:pt x="20725" y="190079"/>
                  </a:lnTo>
                  <a:lnTo>
                    <a:pt x="29963" y="142217"/>
                  </a:lnTo>
                  <a:lnTo>
                    <a:pt x="40916" y="94554"/>
                  </a:lnTo>
                  <a:lnTo>
                    <a:pt x="53590" y="47133"/>
                  </a:lnTo>
                  <a:lnTo>
                    <a:pt x="67992" y="0"/>
                  </a:lnTo>
                  <a:lnTo>
                    <a:pt x="1388792" y="429133"/>
                  </a:lnTo>
                  <a:lnTo>
                    <a:pt x="265223" y="124538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366516" y="3723767"/>
              <a:ext cx="1320800" cy="1123950"/>
            </a:xfrm>
            <a:custGeom>
              <a:avLst/>
              <a:gdLst/>
              <a:ahLst/>
              <a:cxnLst/>
              <a:rect l="l" t="t" r="r" b="b"/>
              <a:pathLst>
                <a:path w="1320800" h="1123950">
                  <a:moveTo>
                    <a:pt x="504571" y="0"/>
                  </a:moveTo>
                  <a:lnTo>
                    <a:pt x="463319" y="31139"/>
                  </a:lnTo>
                  <a:lnTo>
                    <a:pt x="423362" y="63706"/>
                  </a:lnTo>
                  <a:lnTo>
                    <a:pt x="384729" y="97655"/>
                  </a:lnTo>
                  <a:lnTo>
                    <a:pt x="347450" y="132946"/>
                  </a:lnTo>
                  <a:lnTo>
                    <a:pt x="311556" y="169536"/>
                  </a:lnTo>
                  <a:lnTo>
                    <a:pt x="277078" y="207382"/>
                  </a:lnTo>
                  <a:lnTo>
                    <a:pt x="244047" y="246441"/>
                  </a:lnTo>
                  <a:lnTo>
                    <a:pt x="212492" y="286671"/>
                  </a:lnTo>
                  <a:lnTo>
                    <a:pt x="182445" y="328030"/>
                  </a:lnTo>
                  <a:lnTo>
                    <a:pt x="153935" y="370476"/>
                  </a:lnTo>
                  <a:lnTo>
                    <a:pt x="126995" y="413965"/>
                  </a:lnTo>
                  <a:lnTo>
                    <a:pt x="101653" y="458455"/>
                  </a:lnTo>
                  <a:lnTo>
                    <a:pt x="77941" y="503904"/>
                  </a:lnTo>
                  <a:lnTo>
                    <a:pt x="55889" y="550269"/>
                  </a:lnTo>
                  <a:lnTo>
                    <a:pt x="35528" y="597507"/>
                  </a:lnTo>
                  <a:lnTo>
                    <a:pt x="16888" y="645577"/>
                  </a:lnTo>
                  <a:lnTo>
                    <a:pt x="0" y="694435"/>
                  </a:lnTo>
                  <a:lnTo>
                    <a:pt x="1320800" y="1123568"/>
                  </a:lnTo>
                  <a:lnTo>
                    <a:pt x="504571" y="0"/>
                  </a:lnTo>
                  <a:close/>
                </a:path>
              </a:pathLst>
            </a:custGeom>
            <a:solidFill>
              <a:srgbClr val="C464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366516" y="3723767"/>
              <a:ext cx="1320800" cy="1123950"/>
            </a:xfrm>
            <a:custGeom>
              <a:avLst/>
              <a:gdLst/>
              <a:ahLst/>
              <a:cxnLst/>
              <a:rect l="l" t="t" r="r" b="b"/>
              <a:pathLst>
                <a:path w="1320800" h="1123950">
                  <a:moveTo>
                    <a:pt x="0" y="694435"/>
                  </a:moveTo>
                  <a:lnTo>
                    <a:pt x="16888" y="645577"/>
                  </a:lnTo>
                  <a:lnTo>
                    <a:pt x="35528" y="597507"/>
                  </a:lnTo>
                  <a:lnTo>
                    <a:pt x="55889" y="550269"/>
                  </a:lnTo>
                  <a:lnTo>
                    <a:pt x="77941" y="503904"/>
                  </a:lnTo>
                  <a:lnTo>
                    <a:pt x="101653" y="458455"/>
                  </a:lnTo>
                  <a:lnTo>
                    <a:pt x="126995" y="413965"/>
                  </a:lnTo>
                  <a:lnTo>
                    <a:pt x="153935" y="370476"/>
                  </a:lnTo>
                  <a:lnTo>
                    <a:pt x="182445" y="328030"/>
                  </a:lnTo>
                  <a:lnTo>
                    <a:pt x="212492" y="286671"/>
                  </a:lnTo>
                  <a:lnTo>
                    <a:pt x="244047" y="246441"/>
                  </a:lnTo>
                  <a:lnTo>
                    <a:pt x="277078" y="207382"/>
                  </a:lnTo>
                  <a:lnTo>
                    <a:pt x="311556" y="169536"/>
                  </a:lnTo>
                  <a:lnTo>
                    <a:pt x="347450" y="132946"/>
                  </a:lnTo>
                  <a:lnTo>
                    <a:pt x="384729" y="97655"/>
                  </a:lnTo>
                  <a:lnTo>
                    <a:pt x="423362" y="63706"/>
                  </a:lnTo>
                  <a:lnTo>
                    <a:pt x="463319" y="31139"/>
                  </a:lnTo>
                  <a:lnTo>
                    <a:pt x="504571" y="0"/>
                  </a:lnTo>
                  <a:lnTo>
                    <a:pt x="1320800" y="1123568"/>
                  </a:lnTo>
                  <a:lnTo>
                    <a:pt x="0" y="69443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912743" y="3428238"/>
              <a:ext cx="816610" cy="1388745"/>
            </a:xfrm>
            <a:custGeom>
              <a:avLst/>
              <a:gdLst/>
              <a:ahLst/>
              <a:cxnLst/>
              <a:rect l="l" t="t" r="r" b="b"/>
              <a:pathLst>
                <a:path w="816610" h="1388745">
                  <a:moveTo>
                    <a:pt x="816229" y="0"/>
                  </a:moveTo>
                  <a:lnTo>
                    <a:pt x="764566" y="961"/>
                  </a:lnTo>
                  <a:lnTo>
                    <a:pt x="713109" y="3833"/>
                  </a:lnTo>
                  <a:lnTo>
                    <a:pt x="661908" y="8600"/>
                  </a:lnTo>
                  <a:lnTo>
                    <a:pt x="611012" y="15247"/>
                  </a:lnTo>
                  <a:lnTo>
                    <a:pt x="560473" y="23756"/>
                  </a:lnTo>
                  <a:lnTo>
                    <a:pt x="510340" y="34112"/>
                  </a:lnTo>
                  <a:lnTo>
                    <a:pt x="460662" y="46299"/>
                  </a:lnTo>
                  <a:lnTo>
                    <a:pt x="411491" y="60300"/>
                  </a:lnTo>
                  <a:lnTo>
                    <a:pt x="362877" y="76100"/>
                  </a:lnTo>
                  <a:lnTo>
                    <a:pt x="314869" y="93682"/>
                  </a:lnTo>
                  <a:lnTo>
                    <a:pt x="267517" y="113030"/>
                  </a:lnTo>
                  <a:lnTo>
                    <a:pt x="220872" y="134128"/>
                  </a:lnTo>
                  <a:lnTo>
                    <a:pt x="174984" y="156959"/>
                  </a:lnTo>
                  <a:lnTo>
                    <a:pt x="129902" y="181509"/>
                  </a:lnTo>
                  <a:lnTo>
                    <a:pt x="85677" y="207760"/>
                  </a:lnTo>
                  <a:lnTo>
                    <a:pt x="42360" y="235697"/>
                  </a:lnTo>
                  <a:lnTo>
                    <a:pt x="0" y="265303"/>
                  </a:lnTo>
                  <a:lnTo>
                    <a:pt x="816229" y="1388745"/>
                  </a:lnTo>
                  <a:lnTo>
                    <a:pt x="816229" y="0"/>
                  </a:lnTo>
                  <a:close/>
                </a:path>
              </a:pathLst>
            </a:custGeom>
            <a:solidFill>
              <a:srgbClr val="8A5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912743" y="3428238"/>
              <a:ext cx="816610" cy="1388745"/>
            </a:xfrm>
            <a:custGeom>
              <a:avLst/>
              <a:gdLst/>
              <a:ahLst/>
              <a:cxnLst/>
              <a:rect l="l" t="t" r="r" b="b"/>
              <a:pathLst>
                <a:path w="816610" h="1388745">
                  <a:moveTo>
                    <a:pt x="0" y="265303"/>
                  </a:moveTo>
                  <a:lnTo>
                    <a:pt x="42360" y="235697"/>
                  </a:lnTo>
                  <a:lnTo>
                    <a:pt x="85677" y="207760"/>
                  </a:lnTo>
                  <a:lnTo>
                    <a:pt x="129902" y="181509"/>
                  </a:lnTo>
                  <a:lnTo>
                    <a:pt x="174984" y="156959"/>
                  </a:lnTo>
                  <a:lnTo>
                    <a:pt x="220872" y="134128"/>
                  </a:lnTo>
                  <a:lnTo>
                    <a:pt x="267517" y="113030"/>
                  </a:lnTo>
                  <a:lnTo>
                    <a:pt x="314869" y="93682"/>
                  </a:lnTo>
                  <a:lnTo>
                    <a:pt x="362877" y="76100"/>
                  </a:lnTo>
                  <a:lnTo>
                    <a:pt x="411491" y="60300"/>
                  </a:lnTo>
                  <a:lnTo>
                    <a:pt x="460662" y="46299"/>
                  </a:lnTo>
                  <a:lnTo>
                    <a:pt x="510340" y="34112"/>
                  </a:lnTo>
                  <a:lnTo>
                    <a:pt x="560473" y="23756"/>
                  </a:lnTo>
                  <a:lnTo>
                    <a:pt x="611012" y="15247"/>
                  </a:lnTo>
                  <a:lnTo>
                    <a:pt x="661908" y="8600"/>
                  </a:lnTo>
                  <a:lnTo>
                    <a:pt x="713109" y="3833"/>
                  </a:lnTo>
                  <a:lnTo>
                    <a:pt x="764566" y="961"/>
                  </a:lnTo>
                  <a:lnTo>
                    <a:pt x="816229" y="0"/>
                  </a:lnTo>
                  <a:lnTo>
                    <a:pt x="816229" y="1388745"/>
                  </a:lnTo>
                  <a:lnTo>
                    <a:pt x="0" y="26530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3604005" y="3660296"/>
            <a:ext cx="2133600" cy="224853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622300">
              <a:lnSpc>
                <a:spcPct val="100000"/>
              </a:lnSpc>
              <a:spcBef>
                <a:spcPts val="1180"/>
              </a:spcBef>
            </a:pPr>
            <a:r>
              <a:rPr dirty="0" sz="1600" spc="-25">
                <a:solidFill>
                  <a:srgbClr val="FFFFFF"/>
                </a:solidFill>
                <a:latin typeface="Carlito"/>
                <a:cs typeface="Carlito"/>
              </a:rPr>
              <a:t>10%</a:t>
            </a:r>
            <a:endParaRPr sz="1600">
              <a:latin typeface="Carlito"/>
              <a:cs typeface="Carlito"/>
            </a:endParaRPr>
          </a:p>
          <a:p>
            <a:pPr marL="171450">
              <a:lnSpc>
                <a:spcPct val="100000"/>
              </a:lnSpc>
              <a:spcBef>
                <a:spcPts val="1085"/>
              </a:spcBef>
            </a:pPr>
            <a:r>
              <a:rPr dirty="0" sz="1600" spc="-25">
                <a:solidFill>
                  <a:srgbClr val="FFFFFF"/>
                </a:solidFill>
                <a:latin typeface="Carlito"/>
                <a:cs typeface="Carlito"/>
              </a:rPr>
              <a:t>10%</a:t>
            </a:r>
            <a:endParaRPr sz="1600">
              <a:latin typeface="Carlito"/>
              <a:cs typeface="Carlito"/>
            </a:endParaRPr>
          </a:p>
          <a:p>
            <a:pPr algn="r" marR="5080">
              <a:lnSpc>
                <a:spcPct val="100000"/>
              </a:lnSpc>
              <a:spcBef>
                <a:spcPts val="1085"/>
              </a:spcBef>
            </a:pPr>
            <a:r>
              <a:rPr dirty="0" sz="1600" spc="-25">
                <a:solidFill>
                  <a:srgbClr val="FFFFFF"/>
                </a:solidFill>
                <a:latin typeface="Carlito"/>
                <a:cs typeface="Carlito"/>
              </a:rPr>
              <a:t>40%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600" spc="-25">
                <a:solidFill>
                  <a:srgbClr val="FFFFFF"/>
                </a:solidFill>
                <a:latin typeface="Carlito"/>
                <a:cs typeface="Carlito"/>
              </a:rPr>
              <a:t>15%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610"/>
              </a:spcBef>
            </a:pPr>
            <a:endParaRPr sz="1600">
              <a:latin typeface="Carlito"/>
              <a:cs typeface="Carlito"/>
            </a:endParaRPr>
          </a:p>
          <a:p>
            <a:pPr algn="ctr" marR="62230">
              <a:lnSpc>
                <a:spcPct val="100000"/>
              </a:lnSpc>
            </a:pPr>
            <a:r>
              <a:rPr dirty="0" sz="1600" spc="-25">
                <a:solidFill>
                  <a:srgbClr val="FFFFFF"/>
                </a:solidFill>
                <a:latin typeface="Carlito"/>
                <a:cs typeface="Carlito"/>
              </a:rPr>
              <a:t>25%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1434846" y="2084070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140208" y="0"/>
                </a:moveTo>
                <a:lnTo>
                  <a:pt x="0" y="0"/>
                </a:lnTo>
                <a:lnTo>
                  <a:pt x="0" y="140208"/>
                </a:lnTo>
                <a:lnTo>
                  <a:pt x="140208" y="140208"/>
                </a:lnTo>
                <a:lnTo>
                  <a:pt x="140208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1627123" y="1883384"/>
            <a:ext cx="2879090" cy="117538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2000">
                <a:latin typeface="Carlito"/>
                <a:cs typeface="Carlito"/>
              </a:rPr>
              <a:t>Infection</a:t>
            </a:r>
            <a:r>
              <a:rPr dirty="0" sz="2000" spc="-11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(40%)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2000">
                <a:latin typeface="Carlito"/>
                <a:cs typeface="Carlito"/>
              </a:rPr>
              <a:t>Autoimmune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Disease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(15%)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2000">
                <a:latin typeface="Carlito"/>
                <a:cs typeface="Carlito"/>
              </a:rPr>
              <a:t>Undiagnosed</a:t>
            </a:r>
            <a:r>
              <a:rPr dirty="0" sz="2000" spc="-8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(10%)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4694682" y="2084070"/>
            <a:ext cx="139065" cy="140335"/>
          </a:xfrm>
          <a:custGeom>
            <a:avLst/>
            <a:gdLst/>
            <a:ahLst/>
            <a:cxnLst/>
            <a:rect l="l" t="t" r="r" b="b"/>
            <a:pathLst>
              <a:path w="139064" h="140335">
                <a:moveTo>
                  <a:pt x="138684" y="0"/>
                </a:moveTo>
                <a:lnTo>
                  <a:pt x="0" y="0"/>
                </a:lnTo>
                <a:lnTo>
                  <a:pt x="0" y="140208"/>
                </a:lnTo>
                <a:lnTo>
                  <a:pt x="138684" y="140208"/>
                </a:lnTo>
                <a:lnTo>
                  <a:pt x="138684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4886959" y="1883384"/>
            <a:ext cx="3005455" cy="79184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2000">
                <a:latin typeface="Carlito"/>
                <a:cs typeface="Carlito"/>
              </a:rPr>
              <a:t>Malignancy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(25%)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2000">
                <a:latin typeface="Carlito"/>
                <a:cs typeface="Carlito"/>
              </a:rPr>
              <a:t>Others/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Miscellaneous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(10%)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1434846" y="2468117"/>
            <a:ext cx="140335" cy="139065"/>
          </a:xfrm>
          <a:custGeom>
            <a:avLst/>
            <a:gdLst/>
            <a:ahLst/>
            <a:cxnLst/>
            <a:rect l="l" t="t" r="r" b="b"/>
            <a:pathLst>
              <a:path w="140334" h="139064">
                <a:moveTo>
                  <a:pt x="140208" y="0"/>
                </a:moveTo>
                <a:lnTo>
                  <a:pt x="0" y="0"/>
                </a:lnTo>
                <a:lnTo>
                  <a:pt x="0" y="138684"/>
                </a:lnTo>
                <a:lnTo>
                  <a:pt x="140208" y="138684"/>
                </a:lnTo>
                <a:lnTo>
                  <a:pt x="140208" y="0"/>
                </a:lnTo>
                <a:close/>
              </a:path>
            </a:pathLst>
          </a:custGeom>
          <a:solidFill>
            <a:srgbClr val="9F4D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4694682" y="2468117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4" h="139064">
                <a:moveTo>
                  <a:pt x="138684" y="0"/>
                </a:moveTo>
                <a:lnTo>
                  <a:pt x="0" y="0"/>
                </a:lnTo>
                <a:lnTo>
                  <a:pt x="0" y="138684"/>
                </a:lnTo>
                <a:lnTo>
                  <a:pt x="138684" y="138684"/>
                </a:lnTo>
                <a:lnTo>
                  <a:pt x="138684" y="0"/>
                </a:lnTo>
                <a:close/>
              </a:path>
            </a:pathLst>
          </a:custGeom>
          <a:solidFill>
            <a:srgbClr val="C464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434846" y="2850642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140208" y="0"/>
                </a:moveTo>
                <a:lnTo>
                  <a:pt x="0" y="0"/>
                </a:lnTo>
                <a:lnTo>
                  <a:pt x="0" y="140208"/>
                </a:lnTo>
                <a:lnTo>
                  <a:pt x="140208" y="140208"/>
                </a:lnTo>
                <a:lnTo>
                  <a:pt x="140208" y="0"/>
                </a:lnTo>
                <a:close/>
              </a:path>
            </a:pathLst>
          </a:custGeom>
          <a:solidFill>
            <a:srgbClr val="8A5D3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80">
                <a:moveTo>
                  <a:pt x="0" y="1223772"/>
                </a:moveTo>
                <a:lnTo>
                  <a:pt x="9144000" y="1223772"/>
                </a:lnTo>
                <a:lnTo>
                  <a:pt x="9144000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4255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87425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CLASSIFICATION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304800" y="1752600"/>
            <a:ext cx="8153400" cy="76200"/>
          </a:xfrm>
          <a:custGeom>
            <a:avLst/>
            <a:gdLst/>
            <a:ahLst/>
            <a:cxnLst/>
            <a:rect l="l" t="t" r="r" b="b"/>
            <a:pathLst>
              <a:path w="8153400" h="76200">
                <a:moveTo>
                  <a:pt x="8153400" y="0"/>
                </a:moveTo>
                <a:lnTo>
                  <a:pt x="0" y="0"/>
                </a:lnTo>
                <a:lnTo>
                  <a:pt x="0" y="76200"/>
                </a:lnTo>
                <a:lnTo>
                  <a:pt x="8153400" y="76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7D96AC">
              <a:alpha val="4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07340" y="1389633"/>
            <a:ext cx="5243195" cy="21132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Arial"/>
                <a:cs typeface="Arial"/>
              </a:rPr>
              <a:t>DURACK</a:t>
            </a:r>
            <a:r>
              <a:rPr dirty="0" sz="2000" spc="-1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STREET’S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CLASSIFICATION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2000">
              <a:latin typeface="Arial"/>
              <a:cs typeface="Arial"/>
            </a:endParaRPr>
          </a:p>
          <a:p>
            <a:pPr marL="545465" indent="-456565">
              <a:lnSpc>
                <a:spcPct val="100000"/>
              </a:lnSpc>
              <a:buAutoNum type="arabicPeriod"/>
              <a:tabLst>
                <a:tab pos="545465" algn="l"/>
              </a:tabLst>
            </a:pPr>
            <a:r>
              <a:rPr dirty="0" sz="2000" spc="-10">
                <a:latin typeface="Carlito"/>
                <a:cs typeface="Carlito"/>
              </a:rPr>
              <a:t>Classical</a:t>
            </a:r>
            <a:endParaRPr sz="2000">
              <a:latin typeface="Carlito"/>
              <a:cs typeface="Carlito"/>
            </a:endParaRPr>
          </a:p>
          <a:p>
            <a:pPr marL="545465" indent="-45656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545465" algn="l"/>
              </a:tabLst>
            </a:pPr>
            <a:r>
              <a:rPr dirty="0" sz="2000" spc="-10">
                <a:latin typeface="Carlito"/>
                <a:cs typeface="Carlito"/>
              </a:rPr>
              <a:t>Nosocomial</a:t>
            </a:r>
            <a:endParaRPr sz="2000">
              <a:latin typeface="Carlito"/>
              <a:cs typeface="Carlito"/>
            </a:endParaRPr>
          </a:p>
          <a:p>
            <a:pPr marL="545465" indent="-45656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545465" algn="l"/>
              </a:tabLst>
            </a:pPr>
            <a:r>
              <a:rPr dirty="0" sz="2000" spc="-10">
                <a:latin typeface="Carlito"/>
                <a:cs typeface="Carlito"/>
              </a:rPr>
              <a:t>Neutropenic</a:t>
            </a:r>
            <a:endParaRPr sz="2000">
              <a:latin typeface="Carlito"/>
              <a:cs typeface="Carlito"/>
            </a:endParaRPr>
          </a:p>
          <a:p>
            <a:pPr marL="545465" indent="-45656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545465" algn="l"/>
              </a:tabLst>
            </a:pPr>
            <a:r>
              <a:rPr dirty="0" sz="2000">
                <a:latin typeface="Carlito"/>
                <a:cs typeface="Carlito"/>
              </a:rPr>
              <a:t>Pyrexia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unknown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origin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with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HIV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infection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2024-03-28T17:25:03Z</dcterms:created>
  <dcterms:modified xsi:type="dcterms:W3CDTF">2024-03-28T17:25:03Z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2024-03-28T00:00:00Z</vt:filetime>
  </property>
  <property fmtid="{D5CDD505-2E9C-101B-9397-08002B2CF9AE}" pid="5" name="Producer">
    <vt:lpwstr>3-Heights(TM) PDF Security Shell 4.8.25.2 (http://www.pdf-tools.com)</vt:lpwstr>
  </property>
</Properties>
</file>